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Default Extension="doc" ContentType="application/msword"/>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77" r:id="rId2"/>
    <p:sldId id="400" r:id="rId3"/>
    <p:sldId id="401" r:id="rId4"/>
    <p:sldId id="402" r:id="rId5"/>
    <p:sldId id="403" r:id="rId6"/>
    <p:sldId id="404" r:id="rId7"/>
    <p:sldId id="416" r:id="rId8"/>
    <p:sldId id="420" r:id="rId9"/>
    <p:sldId id="421" r:id="rId10"/>
    <p:sldId id="422" r:id="rId11"/>
    <p:sldId id="417" r:id="rId12"/>
    <p:sldId id="405" r:id="rId13"/>
    <p:sldId id="406" r:id="rId14"/>
    <p:sldId id="407" r:id="rId15"/>
    <p:sldId id="418" r:id="rId16"/>
    <p:sldId id="419" r:id="rId17"/>
    <p:sldId id="408" r:id="rId18"/>
    <p:sldId id="409" r:id="rId19"/>
    <p:sldId id="410" r:id="rId20"/>
    <p:sldId id="411" r:id="rId21"/>
    <p:sldId id="412" r:id="rId22"/>
    <p:sldId id="413" r:id="rId23"/>
    <p:sldId id="414" r:id="rId24"/>
    <p:sldId id="319" r:id="rId25"/>
    <p:sldId id="340" r:id="rId26"/>
    <p:sldId id="392" r:id="rId27"/>
    <p:sldId id="393" r:id="rId28"/>
    <p:sldId id="394" r:id="rId29"/>
    <p:sldId id="395" r:id="rId30"/>
    <p:sldId id="396" r:id="rId31"/>
    <p:sldId id="397" r:id="rId32"/>
    <p:sldId id="398" r:id="rId33"/>
    <p:sldId id="263" r:id="rId34"/>
    <p:sldId id="266" r:id="rId35"/>
    <p:sldId id="267" r:id="rId36"/>
    <p:sldId id="268" r:id="rId37"/>
    <p:sldId id="339" r:id="rId38"/>
    <p:sldId id="338" r:id="rId39"/>
    <p:sldId id="279" r:id="rId40"/>
    <p:sldId id="282" r:id="rId41"/>
    <p:sldId id="280" r:id="rId42"/>
    <p:sldId id="270" r:id="rId43"/>
    <p:sldId id="341" r:id="rId44"/>
    <p:sldId id="344" r:id="rId45"/>
    <p:sldId id="322" r:id="rId46"/>
    <p:sldId id="342" r:id="rId47"/>
    <p:sldId id="343" r:id="rId48"/>
    <p:sldId id="374" r:id="rId49"/>
    <p:sldId id="375" r:id="rId50"/>
    <p:sldId id="376" r:id="rId51"/>
    <p:sldId id="378" r:id="rId52"/>
    <p:sldId id="379" r:id="rId53"/>
    <p:sldId id="346" r:id="rId54"/>
    <p:sldId id="381" r:id="rId55"/>
    <p:sldId id="383" r:id="rId56"/>
    <p:sldId id="382" r:id="rId57"/>
    <p:sldId id="269" r:id="rId58"/>
    <p:sldId id="271" r:id="rId59"/>
    <p:sldId id="272" r:id="rId60"/>
    <p:sldId id="273" r:id="rId61"/>
    <p:sldId id="274" r:id="rId62"/>
    <p:sldId id="276" r:id="rId63"/>
    <p:sldId id="349" r:id="rId64"/>
    <p:sldId id="351" r:id="rId65"/>
    <p:sldId id="350" r:id="rId66"/>
    <p:sldId id="384" r:id="rId67"/>
    <p:sldId id="385" r:id="rId68"/>
    <p:sldId id="386" r:id="rId69"/>
    <p:sldId id="387" r:id="rId70"/>
    <p:sldId id="388" r:id="rId71"/>
    <p:sldId id="389" r:id="rId72"/>
    <p:sldId id="390" r:id="rId73"/>
    <p:sldId id="353" r:id="rId74"/>
    <p:sldId id="355" r:id="rId75"/>
    <p:sldId id="356" r:id="rId76"/>
    <p:sldId id="354" r:id="rId77"/>
    <p:sldId id="365" r:id="rId78"/>
    <p:sldId id="366" r:id="rId79"/>
    <p:sldId id="367" r:id="rId80"/>
    <p:sldId id="368" r:id="rId81"/>
    <p:sldId id="369" r:id="rId82"/>
    <p:sldId id="361" r:id="rId83"/>
    <p:sldId id="362" r:id="rId84"/>
    <p:sldId id="363" r:id="rId85"/>
    <p:sldId id="364" r:id="rId86"/>
    <p:sldId id="370" r:id="rId87"/>
    <p:sldId id="371" r:id="rId88"/>
    <p:sldId id="372" r:id="rId89"/>
    <p:sldId id="373" r:id="rId90"/>
    <p:sldId id="308" r:id="rId91"/>
    <p:sldId id="278"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9" d="100"/>
          <a:sy n="29" d="100"/>
        </p:scale>
        <p:origin x="-900"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4624"/>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7BD5E4-2CEE-4B8C-ACC7-E8E3B1010E74}" type="datetimeFigureOut">
              <a:rPr lang="en-US" smtClean="0"/>
              <a:pPr/>
              <a:t>19-Jan-18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F2E411-F589-4337-8AE4-2A57755540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CCA7939-9240-49B5-9750-5D9B7A6CF5FB}"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0DABA4-FC72-4CA4-9DE9-C04B668D697E}" type="datetimeFigureOut">
              <a:rPr lang="en-US" smtClean="0"/>
              <a:pPr/>
              <a:t>19-Jan-18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0DABA4-FC72-4CA4-9DE9-C04B668D697E}" type="datetimeFigureOut">
              <a:rPr lang="en-US" smtClean="0"/>
              <a:pPr/>
              <a:t>19-Jan-18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0DABA4-FC72-4CA4-9DE9-C04B668D697E}" type="datetimeFigureOut">
              <a:rPr lang="en-US" smtClean="0"/>
              <a:pPr/>
              <a:t>19-Jan-18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0DABA4-FC72-4CA4-9DE9-C04B668D697E}" type="datetimeFigureOut">
              <a:rPr lang="en-US" smtClean="0"/>
              <a:pPr/>
              <a:t>19-Jan-18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0DABA4-FC72-4CA4-9DE9-C04B668D697E}" type="datetimeFigureOut">
              <a:rPr lang="en-US" smtClean="0"/>
              <a:pPr/>
              <a:t>19-Jan-18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0DABA4-FC72-4CA4-9DE9-C04B668D697E}" type="datetimeFigureOut">
              <a:rPr lang="en-US" smtClean="0"/>
              <a:pPr/>
              <a:t>19-Jan-18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0DABA4-FC72-4CA4-9DE9-C04B668D697E}" type="datetimeFigureOut">
              <a:rPr lang="en-US" smtClean="0"/>
              <a:pPr/>
              <a:t>19-Jan-18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0DABA4-FC72-4CA4-9DE9-C04B668D697E}" type="datetimeFigureOut">
              <a:rPr lang="en-US" smtClean="0"/>
              <a:pPr/>
              <a:t>19-Jan-18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0DABA4-FC72-4CA4-9DE9-C04B668D697E}" type="datetimeFigureOut">
              <a:rPr lang="en-US" smtClean="0"/>
              <a:pPr/>
              <a:t>19-Jan-18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0DABA4-FC72-4CA4-9DE9-C04B668D697E}" type="datetimeFigureOut">
              <a:rPr lang="en-US" smtClean="0"/>
              <a:pPr/>
              <a:t>19-Jan-18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0DABA4-FC72-4CA4-9DE9-C04B668D697E}" type="datetimeFigureOut">
              <a:rPr lang="en-US" smtClean="0"/>
              <a:pPr/>
              <a:t>19-Jan-18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A8C06-A8B3-4980-AA24-00D845007F5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DABA4-FC72-4CA4-9DE9-C04B668D697E}" type="datetimeFigureOut">
              <a:rPr lang="en-US" smtClean="0"/>
              <a:pPr/>
              <a:t>19-Jan-18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9A8C06-A8B3-4980-AA24-00D845007F5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Next_of_kin"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en.wikipedia.org/wiki/Autonomy"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Microsoft_Office_Word_97_-_2003_Document1.doc"/><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2743200" y="3429000"/>
            <a:ext cx="5943600" cy="3124200"/>
          </a:xfrm>
        </p:spPr>
        <p:txBody>
          <a:bodyPr>
            <a:normAutofit fontScale="32500" lnSpcReduction="20000"/>
          </a:bodyPr>
          <a:lstStyle/>
          <a:p>
            <a:pPr lvl="2" algn="just">
              <a:buNone/>
            </a:pPr>
            <a:r>
              <a:rPr lang="en-US" sz="3200" dirty="0" smtClean="0">
                <a:latin typeface="Cambria Math" pitchFamily="18" charset="0"/>
                <a:ea typeface="Cambria Math" pitchFamily="18" charset="0"/>
              </a:rPr>
              <a:t>			</a:t>
            </a:r>
          </a:p>
          <a:p>
            <a:pPr lvl="2" algn="just">
              <a:buNone/>
            </a:pPr>
            <a:r>
              <a:rPr lang="en-US" sz="3200" dirty="0" smtClean="0">
                <a:latin typeface="Cambria Math" pitchFamily="18" charset="0"/>
                <a:ea typeface="Cambria Math" pitchFamily="18" charset="0"/>
              </a:rPr>
              <a:t>	</a:t>
            </a:r>
            <a:r>
              <a:rPr lang="en-US" sz="8600" dirty="0" smtClean="0">
                <a:latin typeface="Cambria Math" pitchFamily="18" charset="0"/>
                <a:ea typeface="Cambria Math" pitchFamily="18" charset="0"/>
              </a:rPr>
              <a:t>Dr. Handun P. Wijewardena</a:t>
            </a:r>
          </a:p>
          <a:p>
            <a:pPr lvl="2" algn="just">
              <a:buNone/>
            </a:pPr>
            <a:r>
              <a:rPr lang="en-US" sz="4900" dirty="0" smtClean="0">
                <a:latin typeface="Cambria Math" pitchFamily="18" charset="0"/>
                <a:ea typeface="Cambria Math" pitchFamily="18" charset="0"/>
              </a:rPr>
              <a:t>	MD (USSR), DLM (Colombo)</a:t>
            </a:r>
          </a:p>
          <a:p>
            <a:pPr lvl="2" algn="just">
              <a:buNone/>
            </a:pPr>
            <a:r>
              <a:rPr lang="en-US" sz="4900" dirty="0" smtClean="0">
                <a:latin typeface="Cambria Math" pitchFamily="18" charset="0"/>
                <a:ea typeface="Cambria Math" pitchFamily="18" charset="0"/>
              </a:rPr>
              <a:t>	MD [Forensic Medicine] (Colombo)</a:t>
            </a:r>
          </a:p>
          <a:p>
            <a:pPr lvl="2" algn="just">
              <a:buNone/>
            </a:pPr>
            <a:r>
              <a:rPr lang="en-US" sz="8600" dirty="0" smtClean="0">
                <a:latin typeface="Cambria Math" pitchFamily="18" charset="0"/>
                <a:ea typeface="Cambria Math" pitchFamily="18" charset="0"/>
              </a:rPr>
              <a:t>	Consultant JMO</a:t>
            </a:r>
          </a:p>
          <a:p>
            <a:pPr lvl="2" algn="just">
              <a:buNone/>
            </a:pPr>
            <a:r>
              <a:rPr lang="en-US" sz="8600" dirty="0" smtClean="0">
                <a:latin typeface="Cambria Math" pitchFamily="18" charset="0"/>
                <a:ea typeface="Cambria Math" pitchFamily="18" charset="0"/>
              </a:rPr>
              <a:t>	Teaching Hospital</a:t>
            </a:r>
          </a:p>
          <a:p>
            <a:pPr lvl="2" algn="just">
              <a:buNone/>
            </a:pPr>
            <a:r>
              <a:rPr lang="en-US" sz="8600" dirty="0" smtClean="0">
                <a:latin typeface="Cambria Math" pitchFamily="18" charset="0"/>
                <a:ea typeface="Cambria Math" pitchFamily="18" charset="0"/>
              </a:rPr>
              <a:t>	</a:t>
            </a:r>
            <a:r>
              <a:rPr lang="en-US" sz="8600" dirty="0" err="1" smtClean="0">
                <a:latin typeface="Cambria Math" pitchFamily="18" charset="0"/>
                <a:ea typeface="Cambria Math" pitchFamily="18" charset="0"/>
              </a:rPr>
              <a:t>Ragama</a:t>
            </a:r>
            <a:endParaRPr lang="en-US" sz="8600" dirty="0" smtClean="0">
              <a:latin typeface="Cambria Math" pitchFamily="18" charset="0"/>
              <a:ea typeface="Cambria Math" pitchFamily="18" charset="0"/>
            </a:endParaRPr>
          </a:p>
          <a:p>
            <a:pPr lvl="2" algn="r">
              <a:buNone/>
            </a:pPr>
            <a:r>
              <a:rPr lang="en-US" sz="3200" dirty="0" smtClean="0">
                <a:latin typeface="Cambria Math" pitchFamily="18" charset="0"/>
                <a:ea typeface="Cambria Math" pitchFamily="18" charset="0"/>
              </a:rPr>
              <a:t>									</a:t>
            </a:r>
            <a:r>
              <a:rPr lang="en-US" sz="6200" dirty="0" smtClean="0">
                <a:latin typeface="Cambria Math" pitchFamily="18" charset="0"/>
                <a:ea typeface="Cambria Math" pitchFamily="18" charset="0"/>
              </a:rPr>
              <a:t>	</a:t>
            </a:r>
            <a:r>
              <a:rPr lang="en-US" sz="7400" dirty="0" smtClean="0">
                <a:latin typeface="Cambria Math" pitchFamily="18" charset="0"/>
                <a:ea typeface="Cambria Math" pitchFamily="18" charset="0"/>
              </a:rPr>
              <a:t>16.06.2016</a:t>
            </a:r>
            <a:endParaRPr lang="en-US" sz="7400" dirty="0">
              <a:latin typeface="Cambria Math" pitchFamily="18" charset="0"/>
              <a:ea typeface="Cambria Math" pitchFamily="18" charset="0"/>
            </a:endParaRPr>
          </a:p>
        </p:txBody>
      </p:sp>
      <p:sp>
        <p:nvSpPr>
          <p:cNvPr id="3" name="Title 2"/>
          <p:cNvSpPr>
            <a:spLocks noGrp="1"/>
          </p:cNvSpPr>
          <p:nvPr>
            <p:ph type="title"/>
          </p:nvPr>
        </p:nvSpPr>
        <p:spPr>
          <a:xfrm>
            <a:off x="609600" y="274638"/>
            <a:ext cx="8229600" cy="3230562"/>
          </a:xfrm>
        </p:spPr>
        <p:txBody>
          <a:bodyPr>
            <a:noAutofit/>
          </a:bodyPr>
          <a:lstStyle/>
          <a:p>
            <a:pPr algn="ctr"/>
            <a:r>
              <a:rPr lang="en-US" sz="600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mbria Math" pitchFamily="18" charset="0"/>
                <a:ea typeface="Cambria Math" pitchFamily="18" charset="0"/>
              </a:rPr>
              <a:t/>
            </a:r>
            <a:br>
              <a:rPr lang="en-US" sz="600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mbria Math" pitchFamily="18" charset="0"/>
                <a:ea typeface="Cambria Math" pitchFamily="18" charset="0"/>
              </a:rPr>
            </a:br>
            <a:r>
              <a:rPr lang="en-US" sz="6000" b="1" dirty="0" smtClean="0">
                <a:ln w="11430"/>
                <a:solidFill>
                  <a:srgbClr val="002060"/>
                </a:solidFill>
                <a:effectLst>
                  <a:outerShdw blurRad="80000" dist="40000" dir="5040000" algn="tl">
                    <a:srgbClr val="000000">
                      <a:alpha val="30000"/>
                    </a:srgbClr>
                  </a:outerShdw>
                </a:effectLst>
                <a:latin typeface="Cambria Math" pitchFamily="18" charset="0"/>
                <a:ea typeface="Cambria Math" pitchFamily="18" charset="0"/>
              </a:rPr>
              <a:t>Medico-Legal Duties of JMO/MO ML</a:t>
            </a:r>
            <a:r>
              <a:rPr lang="en-US" sz="6000" b="1" dirty="0" smtClean="0">
                <a:ln w="11430"/>
                <a:solidFill>
                  <a:srgbClr val="7030A0"/>
                </a:solidFill>
                <a:effectLst>
                  <a:outerShdw blurRad="80000" dist="40000" dir="5040000" algn="tl">
                    <a:srgbClr val="000000">
                      <a:alpha val="30000"/>
                    </a:srgbClr>
                  </a:outerShdw>
                </a:effectLst>
              </a:rPr>
              <a:t/>
            </a:r>
            <a:br>
              <a:rPr lang="en-US" sz="6000" b="1" dirty="0" smtClean="0">
                <a:ln w="11430"/>
                <a:solidFill>
                  <a:srgbClr val="7030A0"/>
                </a:solidFill>
                <a:effectLst>
                  <a:outerShdw blurRad="80000" dist="40000" dir="5040000" algn="tl">
                    <a:srgbClr val="000000">
                      <a:alpha val="30000"/>
                    </a:srgbClr>
                  </a:outerShdw>
                </a:effectLst>
              </a:rPr>
            </a:br>
            <a:endParaRPr lang="en-US" sz="5400" b="1" dirty="0">
              <a:solidFill>
                <a:srgbClr val="7030A0"/>
              </a:solidFill>
            </a:endParaRPr>
          </a:p>
        </p:txBody>
      </p:sp>
      <p:sp>
        <p:nvSpPr>
          <p:cNvPr id="4" name="Slide Number Placeholder 3"/>
          <p:cNvSpPr>
            <a:spLocks noGrp="1"/>
          </p:cNvSpPr>
          <p:nvPr>
            <p:ph type="sldNum" sz="quarter" idx="12"/>
          </p:nvPr>
        </p:nvSpPr>
        <p:spPr/>
        <p:txBody>
          <a:bodyPr/>
          <a:lstStyle/>
          <a:p>
            <a:fld id="{E93C00AD-07A2-4E9F-A55E-9624E8909377}" type="slidenum">
              <a:rPr lang="en-US" smtClean="0"/>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descr="C:\Users\USER\Pictures\2015-01-22\IMAGE0006.JPG"/>
          <p:cNvPicPr/>
          <p:nvPr/>
        </p:nvPicPr>
        <p:blipFill>
          <a:blip r:embed="rId2" cstate="print"/>
          <a:srcRect t="47202" r="-1976"/>
          <a:stretch>
            <a:fillRect/>
          </a:stretch>
        </p:blipFill>
        <p:spPr bwMode="auto">
          <a:xfrm>
            <a:off x="762000" y="0"/>
            <a:ext cx="7467600" cy="66294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C:\Users\USER\Pictures\2014-10-28\IMAGE0002.JPG"/>
          <p:cNvPicPr>
            <a:picLocks noGrp="1" noChangeAspect="1" noChangeArrowheads="1"/>
          </p:cNvPicPr>
          <p:nvPr>
            <p:ph idx="1"/>
          </p:nvPr>
        </p:nvPicPr>
        <p:blipFill>
          <a:blip r:embed="rId2" cstate="print"/>
          <a:srcRect/>
          <a:stretch>
            <a:fillRect/>
          </a:stretch>
        </p:blipFill>
        <p:spPr bwMode="auto">
          <a:xfrm>
            <a:off x="2079259" y="0"/>
            <a:ext cx="4985482" cy="6858000"/>
          </a:xfrm>
          <a:prstGeom prst="rect">
            <a:avLst/>
          </a:prstGeom>
          <a:noFill/>
        </p:spPr>
      </p:pic>
      <p:sp>
        <p:nvSpPr>
          <p:cNvPr id="4" name="Slide Number Placeholder 3"/>
          <p:cNvSpPr>
            <a:spLocks noGrp="1"/>
          </p:cNvSpPr>
          <p:nvPr>
            <p:ph type="sldNum" sz="quarter" idx="12"/>
          </p:nvPr>
        </p:nvSpPr>
        <p:spPr/>
        <p:txBody>
          <a:bodyPr/>
          <a:lstStyle/>
          <a:p>
            <a:fld id="{0C9B020B-ECE3-4A3D-BA70-2AC07E927E8E}"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762000"/>
            <a:ext cx="8229600" cy="5364163"/>
          </a:xfrm>
        </p:spPr>
        <p:txBody>
          <a:bodyPr>
            <a:normAutofit fontScale="92500" lnSpcReduction="10000"/>
          </a:bodyPr>
          <a:lstStyle/>
          <a:p>
            <a:pPr marL="514350" lvl="0" indent="-514350" fontAlgn="base">
              <a:spcBef>
                <a:spcPct val="0"/>
              </a:spcBef>
              <a:spcAft>
                <a:spcPct val="0"/>
              </a:spcAft>
              <a:buAutoNum type="alphaLcParenR" startAt="2"/>
              <a:tabLst>
                <a:tab pos="369888"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CLINICAL MEDICO LEGAL EXAMINATION-STEPS</a:t>
            </a:r>
          </a:p>
          <a:p>
            <a:pPr marL="457200" lvl="0" indent="-457200" fontAlgn="base">
              <a:spcBef>
                <a:spcPct val="0"/>
              </a:spcBef>
              <a:spcAft>
                <a:spcPct val="0"/>
              </a:spcAft>
              <a:buAutoNum type="alphaLcParenR" startAt="2"/>
              <a:tabLst>
                <a:tab pos="369888" algn="l"/>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369888"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	History from the patient, as to the circumstances that led to the present condition.</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369888"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(2)	Physical examination as regards Nature, Size, Shape, Disposition and Site of Injury.</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369888"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(3)	General Physical Examination.</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369888"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(4)	Conducting Relevant Investigations.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369888"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(5)	Referral of Patients to Specialists, as necessary.</a:t>
            </a:r>
            <a:endParaRPr kumimoji="0" lang="en-US" sz="4800" b="0" i="0" u="none" strike="noStrike" cap="none" normalizeH="0" baseline="0" dirty="0" smtClean="0">
              <a:ln>
                <a:noFill/>
              </a:ln>
              <a:solidFill>
                <a:schemeClr val="tx1"/>
              </a:solidFill>
              <a:effectLst/>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81000"/>
            <a:ext cx="8229600" cy="6172200"/>
          </a:xfrm>
        </p:spPr>
        <p:txBody>
          <a:bodyPr>
            <a:normAutofit fontScale="85000" lnSpcReduction="20000"/>
          </a:bodyPr>
          <a:lstStyle/>
          <a:p>
            <a:pPr algn="ctr">
              <a:buNone/>
            </a:pPr>
            <a:r>
              <a:rPr lang="en-US" b="1" dirty="0"/>
              <a:t>	</a:t>
            </a:r>
            <a:r>
              <a:rPr lang="en-US" b="1" dirty="0" smtClean="0"/>
              <a:t> MEDICO-LEGAL </a:t>
            </a:r>
            <a:r>
              <a:rPr lang="en-US" b="1" dirty="0"/>
              <a:t>POSTMORTEM EXAMINATIONS</a:t>
            </a:r>
            <a:endParaRPr lang="en-US" dirty="0"/>
          </a:p>
          <a:p>
            <a:pPr>
              <a:buNone/>
            </a:pPr>
            <a:r>
              <a:rPr lang="en-US" b="1" dirty="0"/>
              <a:t> </a:t>
            </a:r>
            <a:endParaRPr lang="en-US" dirty="0"/>
          </a:p>
          <a:p>
            <a:pPr>
              <a:buNone/>
            </a:pPr>
            <a:r>
              <a:rPr lang="en-US" dirty="0" smtClean="0"/>
              <a:t>	These </a:t>
            </a:r>
            <a:r>
              <a:rPr lang="en-US" dirty="0"/>
              <a:t>examinations are ordered by a Judge/Magistrate or an Inquirer-into-Sudden Deaths. They should be carried out promptly. Before performing the postmortem examination, the Medical Officer should see that the body is identified by two persons acquainted with the deceased. </a:t>
            </a:r>
            <a:endParaRPr lang="en-US" dirty="0" smtClean="0"/>
          </a:p>
          <a:p>
            <a:pPr>
              <a:buNone/>
            </a:pPr>
            <a:r>
              <a:rPr lang="en-US" dirty="0"/>
              <a:t>	</a:t>
            </a:r>
            <a:r>
              <a:rPr lang="en-US" dirty="0" smtClean="0"/>
              <a:t>The </a:t>
            </a:r>
            <a:r>
              <a:rPr lang="en-US" dirty="0"/>
              <a:t>examination must be complete. The internal examination must include, opening into all body cavities and dissecting all organs therein. </a:t>
            </a:r>
            <a:endParaRPr lang="en-US" dirty="0" smtClean="0"/>
          </a:p>
          <a:p>
            <a:pPr>
              <a:buNone/>
            </a:pPr>
            <a:r>
              <a:rPr lang="en-US" dirty="0"/>
              <a:t>	</a:t>
            </a:r>
            <a:r>
              <a:rPr lang="en-US" dirty="0" smtClean="0"/>
              <a:t>All </a:t>
            </a:r>
            <a:r>
              <a:rPr lang="en-US" dirty="0"/>
              <a:t>dissected internal organs must be put back into the body cavities and sewn up before the body is handed over to the relatives. </a:t>
            </a:r>
            <a:endParaRPr lang="en-US" dirty="0" smtClean="0"/>
          </a:p>
          <a:p>
            <a:pPr>
              <a:buNone/>
            </a:pPr>
            <a:r>
              <a:rPr lang="en-US" dirty="0"/>
              <a:t>	</a:t>
            </a:r>
            <a:r>
              <a:rPr lang="en-US" dirty="0" smtClean="0"/>
              <a:t>If </a:t>
            </a:r>
            <a:r>
              <a:rPr lang="en-US" dirty="0"/>
              <a:t>the Medical Officer has removed any organs for further studies, he should make a note of such organs removed in the postmortem examination report.</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90600"/>
            <a:ext cx="8229600" cy="5562600"/>
          </a:xfrm>
        </p:spPr>
        <p:txBody>
          <a:bodyPr>
            <a:normAutofit fontScale="92500" lnSpcReduction="20000"/>
          </a:bodyPr>
          <a:lstStyle/>
          <a:p>
            <a:r>
              <a:rPr lang="en-US" dirty="0"/>
              <a:t>In Postmortem examinations where the cause of death is not established at the end of the examination, it is mandatory to take specimens from all vital organs for Histology (Preserved in 10% Formalin solution) and also to remove specimens for Toxicological analysis. </a:t>
            </a:r>
            <a:endParaRPr lang="en-US" dirty="0" smtClean="0"/>
          </a:p>
          <a:p>
            <a:r>
              <a:rPr lang="en-US" dirty="0" smtClean="0"/>
              <a:t>Soon </a:t>
            </a:r>
            <a:r>
              <a:rPr lang="en-US" dirty="0"/>
              <a:t>after the completion of the postmortem examination, the Cause of Death and other relevant opinions must be communicated to the Judicial Authority. </a:t>
            </a:r>
            <a:endParaRPr lang="en-US" dirty="0" smtClean="0"/>
          </a:p>
          <a:p>
            <a:r>
              <a:rPr lang="en-US" dirty="0" smtClean="0"/>
              <a:t>The </a:t>
            </a:r>
            <a:r>
              <a:rPr lang="en-US" dirty="0"/>
              <a:t>Medical Officer must enter all the postmortem examination findings in the Postmortem Examination Report Form (H 42).</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C:\Users\USER\Pictures\2014-10-28\IMAGE0003.JPG"/>
          <p:cNvPicPr>
            <a:picLocks noGrp="1" noChangeAspect="1" noChangeArrowheads="1"/>
          </p:cNvPicPr>
          <p:nvPr>
            <p:ph idx="1"/>
          </p:nvPr>
        </p:nvPicPr>
        <p:blipFill>
          <a:blip r:embed="rId2" cstate="print"/>
          <a:srcRect/>
          <a:stretch>
            <a:fillRect/>
          </a:stretch>
        </p:blipFill>
        <p:spPr bwMode="auto">
          <a:xfrm>
            <a:off x="2120480" y="0"/>
            <a:ext cx="4903040" cy="6858000"/>
          </a:xfrm>
          <a:prstGeom prst="rect">
            <a:avLst/>
          </a:prstGeom>
          <a:noFill/>
        </p:spPr>
      </p:pic>
      <p:sp>
        <p:nvSpPr>
          <p:cNvPr id="4" name="Slide Number Placeholder 3"/>
          <p:cNvSpPr>
            <a:spLocks noGrp="1"/>
          </p:cNvSpPr>
          <p:nvPr>
            <p:ph type="sldNum" sz="quarter" idx="12"/>
          </p:nvPr>
        </p:nvSpPr>
        <p:spPr/>
        <p:txBody>
          <a:bodyPr/>
          <a:lstStyle/>
          <a:p>
            <a:fld id="{0C9B020B-ECE3-4A3D-BA70-2AC07E927E8E}"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C:\Users\USER\Pictures\2014-10-28\IMAGE0005.JPG"/>
          <p:cNvPicPr>
            <a:picLocks noGrp="1" noChangeAspect="1" noChangeArrowheads="1"/>
          </p:cNvPicPr>
          <p:nvPr>
            <p:ph idx="1"/>
          </p:nvPr>
        </p:nvPicPr>
        <p:blipFill>
          <a:blip r:embed="rId2" cstate="print"/>
          <a:srcRect/>
          <a:stretch>
            <a:fillRect/>
          </a:stretch>
        </p:blipFill>
        <p:spPr bwMode="auto">
          <a:xfrm>
            <a:off x="2076384" y="0"/>
            <a:ext cx="4991232" cy="6858000"/>
          </a:xfrm>
          <a:prstGeom prst="rect">
            <a:avLst/>
          </a:prstGeom>
          <a:noFill/>
        </p:spPr>
      </p:pic>
      <p:sp>
        <p:nvSpPr>
          <p:cNvPr id="4" name="Slide Number Placeholder 3"/>
          <p:cNvSpPr>
            <a:spLocks noGrp="1"/>
          </p:cNvSpPr>
          <p:nvPr>
            <p:ph type="sldNum" sz="quarter" idx="12"/>
          </p:nvPr>
        </p:nvSpPr>
        <p:spPr/>
        <p:txBody>
          <a:bodyPr/>
          <a:lstStyle/>
          <a:p>
            <a:fld id="{0C9B020B-ECE3-4A3D-BA70-2AC07E927E8E}"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14400"/>
            <a:ext cx="8229600" cy="5211763"/>
          </a:xfrm>
        </p:spPr>
        <p:txBody>
          <a:bodyPr>
            <a:normAutofit fontScale="92500" lnSpcReduction="10000"/>
          </a:bodyPr>
          <a:lstStyle/>
          <a:p>
            <a:r>
              <a:rPr lang="en-US" dirty="0"/>
              <a:t>All Medico-Legal Postmortem Examinations </a:t>
            </a:r>
            <a:r>
              <a:rPr lang="en-US" dirty="0">
                <a:solidFill>
                  <a:srgbClr val="C00000"/>
                </a:solidFill>
              </a:rPr>
              <a:t>should be carried out in Mortuaries </a:t>
            </a:r>
            <a:r>
              <a:rPr lang="en-US" dirty="0"/>
              <a:t>with basic facilities like a postmortem table, running water and adequate light. </a:t>
            </a:r>
            <a:endParaRPr lang="en-US" dirty="0" smtClean="0"/>
          </a:p>
          <a:p>
            <a:r>
              <a:rPr lang="en-US" dirty="0" smtClean="0"/>
              <a:t>Such </a:t>
            </a:r>
            <a:r>
              <a:rPr lang="en-US" dirty="0"/>
              <a:t>examinations </a:t>
            </a:r>
            <a:r>
              <a:rPr lang="en-US" dirty="0">
                <a:solidFill>
                  <a:srgbClr val="C00000"/>
                </a:solidFill>
              </a:rPr>
              <a:t>should not be carried out after sunset in artificial light. </a:t>
            </a:r>
            <a:endParaRPr lang="en-US" dirty="0" smtClean="0">
              <a:solidFill>
                <a:srgbClr val="C00000"/>
              </a:solidFill>
            </a:endParaRPr>
          </a:p>
          <a:p>
            <a:r>
              <a:rPr lang="en-US" dirty="0" smtClean="0"/>
              <a:t>However </a:t>
            </a:r>
            <a:r>
              <a:rPr lang="en-US" dirty="0"/>
              <a:t>if the Medical Officer is of the opinion that the </a:t>
            </a:r>
            <a:r>
              <a:rPr lang="en-US" dirty="0" smtClean="0"/>
              <a:t>delay </a:t>
            </a:r>
            <a:r>
              <a:rPr lang="en-US" dirty="0"/>
              <a:t>in keeping the body overnight will adversely affect the Medico-Legal investigation, then he may carry out such investigation provided there is adequate artificial light.</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685800"/>
            <a:ext cx="8229600" cy="5440363"/>
          </a:xfrm>
        </p:spPr>
        <p:txBody>
          <a:bodyPr>
            <a:normAutofit fontScale="92500" lnSpcReduction="20000"/>
          </a:bodyPr>
          <a:lstStyle/>
          <a:p>
            <a:pPr>
              <a:buNone/>
            </a:pPr>
            <a:r>
              <a:rPr lang="en-US" b="1" dirty="0"/>
              <a:t>	EXHUMATIONS</a:t>
            </a:r>
            <a:endParaRPr lang="en-US" dirty="0"/>
          </a:p>
          <a:p>
            <a:pPr>
              <a:buNone/>
            </a:pPr>
            <a:endParaRPr lang="en-US" dirty="0"/>
          </a:p>
          <a:p>
            <a:r>
              <a:rPr lang="en-US" dirty="0" smtClean="0"/>
              <a:t>Acting </a:t>
            </a:r>
            <a:r>
              <a:rPr lang="en-US" dirty="0"/>
              <a:t>under Section 373 (2) of the Criminal Procedure Code, a Judicial Authority may order a Government Medical Officer to exhume a body and carry out a postmortem examination. </a:t>
            </a:r>
            <a:endParaRPr lang="en-US" dirty="0" smtClean="0"/>
          </a:p>
          <a:p>
            <a:r>
              <a:rPr lang="en-US" dirty="0" smtClean="0"/>
              <a:t>An </a:t>
            </a:r>
            <a:r>
              <a:rPr lang="en-US" dirty="0"/>
              <a:t>inexperienced Medical Officer may not be competent to carry out a postmortem examination on an exhumed body. </a:t>
            </a:r>
            <a:endParaRPr lang="en-US" dirty="0" smtClean="0"/>
          </a:p>
          <a:p>
            <a:r>
              <a:rPr lang="en-US" dirty="0" smtClean="0"/>
              <a:t>In </a:t>
            </a:r>
            <a:r>
              <a:rPr lang="en-US" dirty="0"/>
              <a:t>such situations, a </a:t>
            </a:r>
            <a:r>
              <a:rPr lang="en-US" dirty="0">
                <a:solidFill>
                  <a:srgbClr val="C00000"/>
                </a:solidFill>
              </a:rPr>
              <a:t>Medical Officer may carry out only the exhumation of the body </a:t>
            </a:r>
            <a:r>
              <a:rPr lang="en-US" dirty="0"/>
              <a:t>and advise the Judicial Authority to refer the postmortem examination to a Judicial Medical Officer.</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b="1" dirty="0" smtClean="0"/>
              <a:t>VISITS </a:t>
            </a:r>
            <a:r>
              <a:rPr lang="en-US" b="1" dirty="0"/>
              <a:t>TO SCENES OF CRIME</a:t>
            </a:r>
            <a:endParaRPr lang="en-US" dirty="0"/>
          </a:p>
          <a:p>
            <a:pPr>
              <a:buNone/>
            </a:pPr>
            <a:endParaRPr lang="en-US" dirty="0"/>
          </a:p>
          <a:p>
            <a:r>
              <a:rPr lang="en-US" dirty="0" smtClean="0"/>
              <a:t>All </a:t>
            </a:r>
            <a:r>
              <a:rPr lang="en-US" dirty="0"/>
              <a:t>Medical Officers must visit scenes of crime at the earliest opportunity if such a request is made by a Police Officer or a Judicial Authority. Failure or delay in visiting a scene of crime can result in loss of Scientific Data vital for the investigation.</a:t>
            </a:r>
          </a:p>
          <a:p>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1800" dirty="0"/>
          </a:p>
        </p:txBody>
      </p:sp>
      <p:sp>
        <p:nvSpPr>
          <p:cNvPr id="3" name="Content Placeholder 2"/>
          <p:cNvSpPr>
            <a:spLocks noGrp="1"/>
          </p:cNvSpPr>
          <p:nvPr>
            <p:ph idx="1"/>
          </p:nvPr>
        </p:nvSpPr>
        <p:spPr>
          <a:xfrm>
            <a:off x="457200" y="304800"/>
            <a:ext cx="8229600" cy="5821363"/>
          </a:xfrm>
        </p:spPr>
        <p:txBody>
          <a:bodyPr>
            <a:normAutofit fontScale="47500" lnSpcReduction="20000"/>
          </a:bodyPr>
          <a:lstStyle/>
          <a:p>
            <a:pPr algn="ctr">
              <a:buNone/>
            </a:pPr>
            <a:r>
              <a:rPr lang="en-US" sz="3800" b="1" dirty="0" smtClean="0">
                <a:effectLst>
                  <a:outerShdw blurRad="50800" dist="38100" algn="tr" rotWithShape="0">
                    <a:prstClr val="black">
                      <a:alpha val="40000"/>
                    </a:prstClr>
                  </a:outerShdw>
                </a:effectLst>
              </a:rPr>
              <a:t>MANUAL ON MANAGEMENT</a:t>
            </a:r>
            <a:r>
              <a:rPr lang="en-US" sz="3800" dirty="0" smtClean="0"/>
              <a:t/>
            </a:r>
            <a:br>
              <a:rPr lang="en-US" sz="3800" dirty="0" smtClean="0"/>
            </a:br>
            <a:r>
              <a:rPr lang="en-US" sz="3800" b="1" dirty="0" smtClean="0">
                <a:effectLst>
                  <a:outerShdw blurRad="50800" dist="38100" algn="tr" rotWithShape="0">
                    <a:prstClr val="black">
                      <a:alpha val="40000"/>
                    </a:prstClr>
                  </a:outerShdw>
                </a:effectLst>
              </a:rPr>
              <a:t> </a:t>
            </a:r>
            <a:r>
              <a:rPr lang="en-US" sz="3800" dirty="0" smtClean="0"/>
              <a:t/>
            </a:r>
            <a:br>
              <a:rPr lang="en-US" sz="3800" dirty="0" smtClean="0"/>
            </a:br>
            <a:r>
              <a:rPr lang="en-US" sz="3800" b="1" dirty="0" smtClean="0">
                <a:effectLst>
                  <a:outerShdw blurRad="50800" dist="38100" algn="tr" rotWithShape="0">
                    <a:prstClr val="black">
                      <a:alpha val="40000"/>
                    </a:prstClr>
                  </a:outerShdw>
                </a:effectLst>
              </a:rPr>
              <a:t>OF</a:t>
            </a:r>
            <a:r>
              <a:rPr lang="en-US" sz="3800" dirty="0" smtClean="0"/>
              <a:t/>
            </a:r>
            <a:br>
              <a:rPr lang="en-US" sz="3800" dirty="0" smtClean="0"/>
            </a:br>
            <a:r>
              <a:rPr lang="en-US" sz="3800" b="1" dirty="0" smtClean="0">
                <a:effectLst>
                  <a:outerShdw blurRad="50800" dist="38100" algn="tr" rotWithShape="0">
                    <a:prstClr val="black">
                      <a:alpha val="40000"/>
                    </a:prstClr>
                  </a:outerShdw>
                </a:effectLst>
              </a:rPr>
              <a:t> </a:t>
            </a:r>
            <a:r>
              <a:rPr lang="en-US" sz="3800" dirty="0" smtClean="0"/>
              <a:t/>
            </a:r>
            <a:br>
              <a:rPr lang="en-US" sz="3800" dirty="0" smtClean="0"/>
            </a:br>
            <a:r>
              <a:rPr lang="en-US" sz="3800" b="1" dirty="0" smtClean="0">
                <a:effectLst>
                  <a:outerShdw blurRad="50800" dist="38100" algn="tr" rotWithShape="0">
                    <a:prstClr val="black">
                      <a:alpha val="40000"/>
                    </a:prstClr>
                  </a:outerShdw>
                </a:effectLst>
              </a:rPr>
              <a:t>DISTRICT HOSPITALS, PERIPHERAL UNITS</a:t>
            </a:r>
            <a:r>
              <a:rPr lang="en-US" sz="3800" dirty="0" smtClean="0"/>
              <a:t/>
            </a:r>
            <a:br>
              <a:rPr lang="en-US" sz="3800" dirty="0" smtClean="0"/>
            </a:br>
            <a:r>
              <a:rPr lang="en-US" sz="3800" b="1" dirty="0" smtClean="0">
                <a:effectLst>
                  <a:outerShdw blurRad="50800" dist="38100" algn="tr" rotWithShape="0">
                    <a:prstClr val="black">
                      <a:alpha val="40000"/>
                    </a:prstClr>
                  </a:outerShdw>
                </a:effectLst>
              </a:rPr>
              <a:t> </a:t>
            </a:r>
            <a:r>
              <a:rPr lang="en-US" sz="3800" dirty="0" smtClean="0"/>
              <a:t/>
            </a:r>
            <a:br>
              <a:rPr lang="en-US" sz="3800" dirty="0" smtClean="0"/>
            </a:br>
            <a:r>
              <a:rPr lang="en-US" sz="3800" b="1" dirty="0" smtClean="0">
                <a:effectLst>
                  <a:outerShdw blurRad="50800" dist="38100" algn="tr" rotWithShape="0">
                    <a:prstClr val="black">
                      <a:alpha val="40000"/>
                    </a:prstClr>
                  </a:outerShdw>
                </a:effectLst>
              </a:rPr>
              <a:t>AND</a:t>
            </a:r>
            <a:r>
              <a:rPr lang="en-US" sz="3800" dirty="0" smtClean="0"/>
              <a:t/>
            </a:r>
            <a:br>
              <a:rPr lang="en-US" sz="3800" dirty="0" smtClean="0"/>
            </a:br>
            <a:r>
              <a:rPr lang="en-US" sz="3800" b="1" dirty="0" smtClean="0">
                <a:effectLst>
                  <a:outerShdw blurRad="50800" dist="38100" algn="tr" rotWithShape="0">
                    <a:prstClr val="black">
                      <a:alpha val="40000"/>
                    </a:prstClr>
                  </a:outerShdw>
                </a:effectLst>
              </a:rPr>
              <a:t> </a:t>
            </a:r>
            <a:r>
              <a:rPr lang="en-US" sz="3800" dirty="0" smtClean="0"/>
              <a:t/>
            </a:r>
            <a:br>
              <a:rPr lang="en-US" sz="3800" dirty="0" smtClean="0"/>
            </a:br>
            <a:r>
              <a:rPr lang="en-US" sz="3800" b="1" dirty="0" smtClean="0">
                <a:effectLst>
                  <a:outerShdw blurRad="50800" dist="38100" algn="tr" rotWithShape="0">
                    <a:prstClr val="black">
                      <a:alpha val="40000"/>
                    </a:prstClr>
                  </a:outerShdw>
                </a:effectLst>
              </a:rPr>
              <a:t>RURAL HOSPITALS</a:t>
            </a:r>
            <a:r>
              <a:rPr lang="en-US" sz="3800" dirty="0" smtClean="0"/>
              <a:t/>
            </a:r>
            <a:br>
              <a:rPr lang="en-US" sz="3800" dirty="0" smtClean="0"/>
            </a:br>
            <a:endParaRPr lang="en-US" sz="3800" b="1" dirty="0" smtClean="0"/>
          </a:p>
          <a:p>
            <a:pPr algn="ctr"/>
            <a:endParaRPr lang="en-US" b="1" dirty="0"/>
          </a:p>
          <a:p>
            <a:pPr algn="ctr">
              <a:buNone/>
            </a:pPr>
            <a:endParaRPr lang="en-US" b="1" dirty="0"/>
          </a:p>
          <a:p>
            <a:pPr algn="ctr">
              <a:buNone/>
            </a:pPr>
            <a:r>
              <a:rPr lang="en-US" b="1" dirty="0" smtClean="0"/>
              <a:t>MINISTRY </a:t>
            </a:r>
            <a:r>
              <a:rPr lang="en-US" b="1" dirty="0"/>
              <a:t>OF HEALTH AND WOMEN’S AFFAIRS</a:t>
            </a:r>
            <a:endParaRPr lang="en-US" dirty="0"/>
          </a:p>
          <a:p>
            <a:pPr algn="ctr">
              <a:buNone/>
            </a:pPr>
            <a:r>
              <a:rPr lang="en-US" b="1" dirty="0"/>
              <a:t>COLOMBO (SRI LANKA)</a:t>
            </a:r>
            <a:endParaRPr lang="en-US" dirty="0"/>
          </a:p>
          <a:p>
            <a:pPr algn="ctr">
              <a:buNone/>
            </a:pPr>
            <a:r>
              <a:rPr lang="en-US" b="1" dirty="0"/>
              <a:t>1994</a:t>
            </a:r>
            <a:endParaRPr lang="en-US" dirty="0"/>
          </a:p>
          <a:p>
            <a:pPr>
              <a:buNone/>
            </a:pPr>
            <a:r>
              <a:rPr lang="en-US" b="1" dirty="0"/>
              <a:t> </a:t>
            </a:r>
            <a:endParaRPr lang="en-US" b="1" dirty="0" smtClean="0"/>
          </a:p>
          <a:p>
            <a:pPr>
              <a:buNone/>
            </a:pPr>
            <a:endParaRPr lang="en-US" b="1" dirty="0"/>
          </a:p>
          <a:p>
            <a:pPr>
              <a:buNone/>
            </a:pPr>
            <a:r>
              <a:rPr lang="en-US" b="1" dirty="0" smtClean="0"/>
              <a:t>Dr</a:t>
            </a:r>
            <a:r>
              <a:rPr lang="en-US" b="1" dirty="0"/>
              <a:t>. Reggie </a:t>
            </a:r>
            <a:r>
              <a:rPr lang="en-US" b="1" dirty="0" err="1"/>
              <a:t>Perera</a:t>
            </a:r>
            <a:endParaRPr lang="en-US" dirty="0"/>
          </a:p>
          <a:p>
            <a:pPr>
              <a:buNone/>
            </a:pPr>
            <a:r>
              <a:rPr lang="en-US" dirty="0"/>
              <a:t>Deputy Director General of</a:t>
            </a:r>
          </a:p>
          <a:p>
            <a:pPr>
              <a:buNone/>
            </a:pPr>
            <a:r>
              <a:rPr lang="en-US" dirty="0"/>
              <a:t>Health Services (Medical Services</a:t>
            </a:r>
            <a:r>
              <a:rPr lang="en-US" dirty="0" smtClean="0"/>
              <a:t>)</a:t>
            </a:r>
          </a:p>
          <a:p>
            <a:endParaRPr lang="en-US" b="1" dirty="0" smtClean="0"/>
          </a:p>
          <a:p>
            <a:pPr>
              <a:buNone/>
            </a:pPr>
            <a:r>
              <a:rPr lang="en-US" b="1" dirty="0" smtClean="0"/>
              <a:t>Dr</a:t>
            </a:r>
            <a:r>
              <a:rPr lang="en-US" b="1" dirty="0"/>
              <a:t>. Joe Fernando</a:t>
            </a:r>
            <a:endParaRPr lang="en-US" dirty="0"/>
          </a:p>
          <a:p>
            <a:pPr>
              <a:buNone/>
            </a:pPr>
            <a:r>
              <a:rPr lang="en-US" dirty="0"/>
              <a:t>Secretary</a:t>
            </a:r>
          </a:p>
          <a:p>
            <a:pPr>
              <a:buNone/>
            </a:pPr>
            <a:r>
              <a:rPr lang="en-US" dirty="0"/>
              <a:t>Ministry of Health and Women’s Affairs</a:t>
            </a:r>
          </a:p>
          <a:p>
            <a:pPr>
              <a:buNone/>
            </a:pPr>
            <a:r>
              <a:rPr lang="en-US" dirty="0"/>
              <a:t> </a:t>
            </a:r>
          </a:p>
          <a:p>
            <a:endParaRPr lang="en-US" dirty="0"/>
          </a:p>
          <a:p>
            <a:pPr algn="ctr"/>
            <a:endParaRPr lang="en-US" dirty="0"/>
          </a:p>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14400"/>
            <a:ext cx="8229600" cy="5410200"/>
          </a:xfrm>
        </p:spPr>
        <p:txBody>
          <a:bodyPr>
            <a:normAutofit fontScale="85000" lnSpcReduction="20000"/>
          </a:bodyPr>
          <a:lstStyle/>
          <a:p>
            <a:pPr>
              <a:buNone/>
            </a:pPr>
            <a:r>
              <a:rPr lang="en-US" b="1" dirty="0" smtClean="0"/>
              <a:t>DYING </a:t>
            </a:r>
            <a:r>
              <a:rPr lang="en-US" b="1" dirty="0"/>
              <a:t>DECLARATIONS</a:t>
            </a:r>
            <a:endParaRPr lang="en-US" dirty="0"/>
          </a:p>
          <a:p>
            <a:pPr>
              <a:buNone/>
            </a:pPr>
            <a:endParaRPr lang="en-US" dirty="0"/>
          </a:p>
          <a:p>
            <a:r>
              <a:rPr lang="en-US" dirty="0" smtClean="0"/>
              <a:t>In </a:t>
            </a:r>
            <a:r>
              <a:rPr lang="en-US" dirty="0"/>
              <a:t>the case of serious injury following intentional violence where, in the opinion of the Medical Officer, the patient may die before his statement is recorded by a Police Officer, then the Medical Officer in-charge of the Institution must </a:t>
            </a:r>
            <a:r>
              <a:rPr lang="en-US" dirty="0">
                <a:solidFill>
                  <a:srgbClr val="C00000"/>
                </a:solidFill>
              </a:rPr>
              <a:t>inform the Magistrate of the area through the Officer-in-charge of the nearest Police </a:t>
            </a:r>
            <a:r>
              <a:rPr lang="en-US" dirty="0"/>
              <a:t>Station to record the dying declaration of the patient. </a:t>
            </a:r>
            <a:endParaRPr lang="en-US" dirty="0" smtClean="0"/>
          </a:p>
          <a:p>
            <a:r>
              <a:rPr lang="en-US" dirty="0" smtClean="0"/>
              <a:t>If </a:t>
            </a:r>
            <a:r>
              <a:rPr lang="en-US" dirty="0"/>
              <a:t>however, death is imminent then the Medical Officer-in-charge of the Institution must </a:t>
            </a:r>
            <a:r>
              <a:rPr lang="en-US" dirty="0">
                <a:solidFill>
                  <a:srgbClr val="C00000"/>
                </a:solidFill>
              </a:rPr>
              <a:t>take down in writing the statement made by the person seriously injured with particular reference to the name of assailant, nature of weapon used and place, date and the time of sustaining such injuries.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609600"/>
            <a:ext cx="8229600" cy="6248400"/>
          </a:xfrm>
        </p:spPr>
        <p:txBody>
          <a:bodyPr>
            <a:noAutofit/>
          </a:bodyPr>
          <a:lstStyle/>
          <a:p>
            <a:pPr>
              <a:buNone/>
            </a:pPr>
            <a:r>
              <a:rPr lang="en-US" sz="2400" b="1" dirty="0" smtClean="0"/>
              <a:t>REPORTS</a:t>
            </a:r>
            <a:r>
              <a:rPr lang="en-US" sz="2400" b="1" dirty="0"/>
              <a:t>, RECORDS AND FEES</a:t>
            </a:r>
            <a:endParaRPr lang="en-US" sz="2400" dirty="0"/>
          </a:p>
          <a:p>
            <a:pPr>
              <a:buNone/>
            </a:pPr>
            <a:endParaRPr lang="en-US" sz="2400" dirty="0"/>
          </a:p>
          <a:p>
            <a:pPr>
              <a:buNone/>
            </a:pPr>
            <a:r>
              <a:rPr lang="en-US" sz="2400" dirty="0" smtClean="0"/>
              <a:t>(</a:t>
            </a:r>
            <a:r>
              <a:rPr lang="en-US" sz="2400" dirty="0"/>
              <a:t>1)	All notes of examinations must be made </a:t>
            </a:r>
            <a:r>
              <a:rPr lang="en-US" sz="2400" dirty="0">
                <a:solidFill>
                  <a:srgbClr val="C00000"/>
                </a:solidFill>
              </a:rPr>
              <a:t>clearly and legibly, in the prescribed forms.</a:t>
            </a:r>
          </a:p>
          <a:p>
            <a:pPr>
              <a:buNone/>
            </a:pPr>
            <a:endParaRPr lang="en-US" sz="2400" dirty="0"/>
          </a:p>
          <a:p>
            <a:pPr>
              <a:buNone/>
            </a:pPr>
            <a:r>
              <a:rPr lang="en-US" sz="2400" dirty="0" smtClean="0"/>
              <a:t>(</a:t>
            </a:r>
            <a:r>
              <a:rPr lang="en-US" sz="2400" dirty="0"/>
              <a:t>2)	All reports sent to Courts or any other Judicial Authority </a:t>
            </a:r>
            <a:r>
              <a:rPr lang="en-US" sz="2400" dirty="0">
                <a:solidFill>
                  <a:srgbClr val="C00000"/>
                </a:solidFill>
              </a:rPr>
              <a:t>must be in duplicate.</a:t>
            </a:r>
            <a:r>
              <a:rPr lang="en-US" sz="2400" dirty="0"/>
              <a:t> A copy must be kept by the Medical Officer.</a:t>
            </a:r>
          </a:p>
          <a:p>
            <a:pPr>
              <a:buNone/>
            </a:pPr>
            <a:endParaRPr lang="en-US" sz="2400" dirty="0"/>
          </a:p>
          <a:p>
            <a:pPr>
              <a:buNone/>
            </a:pPr>
            <a:r>
              <a:rPr lang="en-US" sz="2400" dirty="0" smtClean="0"/>
              <a:t>(</a:t>
            </a:r>
            <a:r>
              <a:rPr lang="en-US" sz="2400" dirty="0"/>
              <a:t>3)	Notes and reports of examinations made by the Medical Officer, is his/her personal property and </a:t>
            </a:r>
            <a:r>
              <a:rPr lang="en-US" sz="2400" dirty="0">
                <a:solidFill>
                  <a:srgbClr val="C00000"/>
                </a:solidFill>
              </a:rPr>
              <a:t>must be kept under lock and key. </a:t>
            </a:r>
            <a:r>
              <a:rPr lang="en-US" sz="2400" dirty="0"/>
              <a:t>The Medical Officer should take it with him/her when he/she is transferred to another Institution.</a:t>
            </a:r>
          </a:p>
          <a:p>
            <a:endParaRPr lang="en-US" sz="2400" dirty="0"/>
          </a:p>
          <a:p>
            <a:pPr>
              <a:buNone/>
            </a:pPr>
            <a:r>
              <a:rPr lang="en-US" sz="2400" dirty="0" smtClean="0"/>
              <a:t>(</a:t>
            </a:r>
            <a:r>
              <a:rPr lang="en-US" sz="2400" dirty="0"/>
              <a:t>4) 	All notes and reports </a:t>
            </a:r>
            <a:r>
              <a:rPr lang="en-US" sz="2400" dirty="0">
                <a:solidFill>
                  <a:srgbClr val="C00000"/>
                </a:solidFill>
              </a:rPr>
              <a:t>must be preserved for at least 25 years.</a:t>
            </a:r>
          </a:p>
          <a:p>
            <a:pPr>
              <a:buNone/>
            </a:pPr>
            <a:endParaRPr lang="en-US" sz="2400" dirty="0"/>
          </a:p>
          <a:p>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90600"/>
            <a:ext cx="8229600" cy="5135563"/>
          </a:xfrm>
        </p:spPr>
        <p:txBody>
          <a:bodyPr>
            <a:normAutofit fontScale="77500" lnSpcReduction="20000"/>
          </a:bodyPr>
          <a:lstStyle/>
          <a:p>
            <a:pPr>
              <a:buNone/>
            </a:pPr>
            <a:r>
              <a:rPr lang="en-US" dirty="0" smtClean="0"/>
              <a:t>(5)	Bed Head Tickets, X-rays and other reports pertaining to Medico Legal cases must be preserved in the institution for a period of at least 25 years.</a:t>
            </a:r>
          </a:p>
          <a:p>
            <a:endParaRPr lang="en-US" dirty="0" smtClean="0"/>
          </a:p>
          <a:p>
            <a:pPr>
              <a:buNone/>
            </a:pPr>
            <a:r>
              <a:rPr lang="en-US" dirty="0" smtClean="0"/>
              <a:t>(</a:t>
            </a:r>
            <a:r>
              <a:rPr lang="en-US" dirty="0"/>
              <a:t>6)	On receipt of the notice or summons from a Judicial Authority to forward a report to Court or when a request for a report is made by the Attorney General or the Police Department, the Medical Officer must make such report available without delay.</a:t>
            </a:r>
          </a:p>
          <a:p>
            <a:pPr>
              <a:buNone/>
            </a:pPr>
            <a:endParaRPr lang="en-US" dirty="0"/>
          </a:p>
          <a:p>
            <a:pPr>
              <a:buNone/>
            </a:pPr>
            <a:r>
              <a:rPr lang="en-US" dirty="0"/>
              <a:t>(7)	Private Medical Reports (MLR &amp; PMR) can be issued only at the written request of the affected person or his next of kin when such person is severely disabled or dead. A private Medical Report cannot be issued to a third party.</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33400"/>
            <a:ext cx="8229600" cy="5592763"/>
          </a:xfrm>
        </p:spPr>
        <p:txBody>
          <a:bodyPr>
            <a:normAutofit fontScale="92500" lnSpcReduction="20000"/>
          </a:bodyPr>
          <a:lstStyle/>
          <a:p>
            <a:pPr>
              <a:buNone/>
            </a:pPr>
            <a:r>
              <a:rPr lang="en-US" dirty="0"/>
              <a:t>(</a:t>
            </a:r>
            <a:r>
              <a:rPr lang="en-US" dirty="0" smtClean="0"/>
              <a:t>8) Separate </a:t>
            </a:r>
            <a:r>
              <a:rPr lang="en-US" dirty="0"/>
              <a:t>Registers must be maintained for</a:t>
            </a:r>
          </a:p>
          <a:p>
            <a:pPr>
              <a:buNone/>
            </a:pPr>
            <a:endParaRPr lang="en-US" dirty="0"/>
          </a:p>
          <a:p>
            <a:pPr>
              <a:buNone/>
            </a:pPr>
            <a:r>
              <a:rPr lang="en-US" dirty="0" smtClean="0"/>
              <a:t>		(a)Clinical </a:t>
            </a:r>
            <a:r>
              <a:rPr lang="en-US" dirty="0"/>
              <a:t>Medico-Legal Examinations</a:t>
            </a:r>
          </a:p>
          <a:p>
            <a:pPr>
              <a:buNone/>
            </a:pPr>
            <a:endParaRPr lang="en-US" dirty="0"/>
          </a:p>
          <a:p>
            <a:pPr>
              <a:buNone/>
            </a:pPr>
            <a:r>
              <a:rPr lang="en-US" dirty="0" smtClean="0"/>
              <a:t>	</a:t>
            </a:r>
            <a:r>
              <a:rPr lang="en-US" dirty="0"/>
              <a:t>	</a:t>
            </a:r>
            <a:r>
              <a:rPr lang="en-US" dirty="0" smtClean="0"/>
              <a:t>(b) Postmortem </a:t>
            </a:r>
            <a:r>
              <a:rPr lang="en-US" dirty="0"/>
              <a:t>Examinations</a:t>
            </a:r>
          </a:p>
          <a:p>
            <a:pPr>
              <a:buNone/>
            </a:pPr>
            <a:r>
              <a:rPr lang="en-US" dirty="0"/>
              <a:t> </a:t>
            </a:r>
          </a:p>
          <a:p>
            <a:pPr>
              <a:buNone/>
            </a:pPr>
            <a:r>
              <a:rPr lang="en-US" dirty="0"/>
              <a:t>(9)	Fees are payable by the respective High Courts for submitting Medico-Legal Reports to Courts (</a:t>
            </a:r>
            <a:r>
              <a:rPr lang="en-US" dirty="0" smtClean="0"/>
              <a:t>H-1135</a:t>
            </a:r>
            <a:r>
              <a:rPr lang="en-US" dirty="0"/>
              <a:t>) after the examination of a patient and for conducting and submitting a report in H-42 after postmortem examinations, under section 373 (1) &amp; the Criminal Procedure Code.</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p:txBody>
          <a:bodyPr>
            <a:normAutofit/>
          </a:bodyPr>
          <a:lstStyle/>
          <a:p>
            <a:pPr algn="just"/>
            <a:r>
              <a:rPr lang="en-US" sz="4000" dirty="0" smtClean="0">
                <a:latin typeface="Times New Roman" pitchFamily="18" charset="0"/>
                <a:cs typeface="Times New Roman" pitchFamily="18" charset="0"/>
              </a:rPr>
              <a:t>No legal definition</a:t>
            </a:r>
          </a:p>
          <a:p>
            <a:pPr algn="just"/>
            <a:r>
              <a:rPr lang="en-US" sz="4000" dirty="0" smtClean="0">
                <a:latin typeface="Times New Roman" pitchFamily="18" charset="0"/>
                <a:cs typeface="Times New Roman" pitchFamily="18" charset="0"/>
              </a:rPr>
              <a:t> Pre-labeled case: It is a case of injury or ailment where an attending doctor after taking history and clinical examination of the patient thinks that some </a:t>
            </a:r>
            <a:r>
              <a:rPr lang="en-US" sz="4000" dirty="0" smtClean="0">
                <a:solidFill>
                  <a:srgbClr val="C00000"/>
                </a:solidFill>
                <a:latin typeface="Times New Roman" pitchFamily="18" charset="0"/>
                <a:cs typeface="Times New Roman" pitchFamily="18" charset="0"/>
              </a:rPr>
              <a:t>investigation by law enforcing agencies is essential. </a:t>
            </a:r>
          </a:p>
        </p:txBody>
      </p:sp>
      <p:sp>
        <p:nvSpPr>
          <p:cNvPr id="3" name="Slide Number Placeholder 2"/>
          <p:cNvSpPr>
            <a:spLocks noGrp="1"/>
          </p:cNvSpPr>
          <p:nvPr>
            <p:ph type="sldNum" sz="quarter" idx="12"/>
          </p:nvPr>
        </p:nvSpPr>
        <p:spPr/>
        <p:txBody>
          <a:bodyPr/>
          <a:lstStyle/>
          <a:p>
            <a:fld id="{E93C00AD-07A2-4E9F-A55E-9624E8909377}" type="slidenum">
              <a:rPr lang="en-US" smtClean="0"/>
              <a:pPr/>
              <a:t>24</a:t>
            </a:fld>
            <a:endParaRPr lang="en-US"/>
          </a:p>
        </p:txBody>
      </p:sp>
      <p:sp>
        <p:nvSpPr>
          <p:cNvPr id="4" name="Title 3"/>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sz="4000" b="1" dirty="0" smtClean="0">
                <a:latin typeface="Times New Roman" pitchFamily="18" charset="0"/>
                <a:cs typeface="Times New Roman" pitchFamily="18" charset="0"/>
              </a:rPr>
              <a:t>WHAT IS A MEDICO-LEGAL CASE?</a:t>
            </a:r>
            <a:br>
              <a:rPr lang="en-US" sz="4000" b="1" dirty="0" smtClean="0">
                <a:latin typeface="Times New Roman" pitchFamily="18" charset="0"/>
                <a:cs typeface="Times New Roman" pitchFamily="18" charset="0"/>
              </a:rPr>
            </a:br>
            <a:endParaRPr lang="en-US" b="1" dirty="0">
              <a:latin typeface="Times New Roman"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143000"/>
            <a:ext cx="8534400" cy="5410200"/>
          </a:xfrm>
        </p:spPr>
        <p:txBody>
          <a:bodyPr>
            <a:normAutofit/>
          </a:bodyPr>
          <a:lstStyle/>
          <a:p>
            <a:pPr lvl="0"/>
            <a:r>
              <a:rPr lang="en-US" dirty="0" smtClean="0">
                <a:latin typeface="Times New Roman" pitchFamily="18" charset="0"/>
                <a:cs typeface="Times New Roman" pitchFamily="18" charset="0"/>
              </a:rPr>
              <a:t>Brought by the police for examination and reporting.</a:t>
            </a:r>
          </a:p>
          <a:p>
            <a:pPr lvl="0"/>
            <a:r>
              <a:rPr lang="en-US" dirty="0" smtClean="0">
                <a:latin typeface="Times New Roman" pitchFamily="18" charset="0"/>
                <a:cs typeface="Times New Roman" pitchFamily="18" charset="0"/>
              </a:rPr>
              <a:t>Already registered MLC referred from other health care system for expert management/advice </a:t>
            </a:r>
          </a:p>
          <a:p>
            <a:pPr lvl="0"/>
            <a:r>
              <a:rPr lang="en-US" dirty="0" smtClean="0">
                <a:latin typeface="Times New Roman" pitchFamily="18" charset="0"/>
                <a:cs typeface="Times New Roman" pitchFamily="18" charset="0"/>
              </a:rPr>
              <a:t>After history taking and thorough examination, if the doctor suspects that the circumstances/ findings of the case are such that registration of the case as an MLC is warranted</a:t>
            </a:r>
          </a:p>
          <a:p>
            <a:pPr lvl="0"/>
            <a:r>
              <a:rPr lang="en-US" dirty="0" smtClean="0">
                <a:latin typeface="Times New Roman" pitchFamily="18" charset="0"/>
                <a:cs typeface="Times New Roman" pitchFamily="18" charset="0"/>
              </a:rPr>
              <a:t>Directive of court.</a:t>
            </a:r>
          </a:p>
        </p:txBody>
      </p:sp>
      <p:sp>
        <p:nvSpPr>
          <p:cNvPr id="3" name="Slide Number Placeholder 2"/>
          <p:cNvSpPr>
            <a:spLocks noGrp="1"/>
          </p:cNvSpPr>
          <p:nvPr>
            <p:ph type="sldNum" sz="quarter" idx="12"/>
          </p:nvPr>
        </p:nvSpPr>
        <p:spPr/>
        <p:txBody>
          <a:bodyPr/>
          <a:lstStyle/>
          <a:p>
            <a:fld id="{E93C00AD-07A2-4E9F-A55E-9624E8909377}" type="slidenum">
              <a:rPr lang="en-US" smtClean="0"/>
              <a:pPr/>
              <a:t>25</a:t>
            </a:fld>
            <a:endParaRPr lang="en-US"/>
          </a:p>
        </p:txBody>
      </p:sp>
      <p:sp>
        <p:nvSpPr>
          <p:cNvPr id="4" name="Title 3"/>
          <p:cNvSpPr>
            <a:spLocks noGrp="1"/>
          </p:cNvSpPr>
          <p:nvPr>
            <p:ph type="title"/>
          </p:nvPr>
        </p:nvSpPr>
        <p:spPr>
          <a:xfrm>
            <a:off x="457200" y="274638"/>
            <a:ext cx="8229600" cy="792162"/>
          </a:xfrm>
        </p:spPr>
        <p:txBody>
          <a:bodyPr>
            <a:normAutofit fontScale="90000"/>
          </a:bodyPr>
          <a:lstStyle/>
          <a:p>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r>
              <a:rPr lang="en-US" sz="4000" b="1" dirty="0" smtClean="0">
                <a:latin typeface="Times New Roman" pitchFamily="18" charset="0"/>
                <a:cs typeface="Times New Roman" pitchFamily="18" charset="0"/>
              </a:rPr>
              <a:t>A doctor can receive a medico-legal case</a:t>
            </a:r>
            <a:r>
              <a:rPr lang="en-US" sz="4000" dirty="0" smtClean="0">
                <a:latin typeface="Times New Roman" pitchFamily="18" charset="0"/>
                <a:cs typeface="Times New Roman" pitchFamily="18" charset="0"/>
              </a:rPr>
              <a:t>– </a:t>
            </a:r>
            <a:br>
              <a:rPr lang="en-US" sz="4000" dirty="0" smtClean="0">
                <a:latin typeface="Times New Roman" pitchFamily="18" charset="0"/>
                <a:cs typeface="Times New Roman" pitchFamily="18" charset="0"/>
              </a:rPr>
            </a:br>
            <a:endParaRPr lang="en-US" dirty="0">
              <a:latin typeface="Times New Roman"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609600"/>
            <a:ext cx="8229600" cy="5516563"/>
          </a:xfrm>
        </p:spPr>
        <p:txBody>
          <a:bodyPr/>
          <a:lstStyle/>
          <a:p>
            <a:r>
              <a:rPr lang="en-US" dirty="0" smtClean="0"/>
              <a:t>ML cases may be </a:t>
            </a:r>
          </a:p>
          <a:p>
            <a:pPr lvl="1">
              <a:buNone/>
            </a:pPr>
            <a:r>
              <a:rPr lang="en-US" dirty="0" smtClean="0"/>
              <a:t>A).	Clinical</a:t>
            </a:r>
          </a:p>
          <a:p>
            <a:pPr lvl="1">
              <a:buNone/>
            </a:pPr>
            <a:r>
              <a:rPr lang="en-US" dirty="0" smtClean="0"/>
              <a:t>B).	Pathological</a:t>
            </a:r>
          </a:p>
          <a:p>
            <a:pPr lvl="1">
              <a:buNone/>
            </a:pPr>
            <a:endParaRPr lang="en-US" b="1" dirty="0" smtClean="0"/>
          </a:p>
          <a:p>
            <a:pPr lvl="1">
              <a:buNone/>
            </a:pPr>
            <a:r>
              <a:rPr lang="en-US" b="1" dirty="0" smtClean="0"/>
              <a:t>A). Clinical forensic medicine- </a:t>
            </a:r>
          </a:p>
          <a:p>
            <a:pPr marL="971550" lvl="1" indent="-514350">
              <a:buAutoNum type="arabicPeriod"/>
            </a:pPr>
            <a:r>
              <a:rPr lang="en-US" dirty="0" smtClean="0"/>
              <a:t>Injury description, dating of injuries, giving scientific opinion on causative weapon/s, deciding the category of hurt.</a:t>
            </a:r>
          </a:p>
          <a:p>
            <a:pPr marL="971550" lvl="1" indent="-514350">
              <a:buAutoNum type="arabicPeriod"/>
            </a:pPr>
            <a:r>
              <a:rPr lang="en-US" dirty="0" smtClean="0"/>
              <a:t>Age estimation</a:t>
            </a:r>
          </a:p>
          <a:p>
            <a:pPr marL="971550" lvl="1" indent="-514350">
              <a:buAutoNum type="arabicPeriod"/>
            </a:pPr>
            <a:r>
              <a:rPr lang="en-US" dirty="0" smtClean="0"/>
              <a:t>Calculation of degree of disability for insurance purposes</a:t>
            </a:r>
          </a:p>
          <a:p>
            <a:pPr marL="971550" lvl="1" indent="-514350">
              <a:buAutoNum type="arabicPeriod"/>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4. Opinion on circumstances – self infliction/accidental etc</a:t>
            </a:r>
          </a:p>
          <a:p>
            <a:r>
              <a:rPr lang="en-US" dirty="0" smtClean="0"/>
              <a:t>5. Assessment of mental state</a:t>
            </a:r>
          </a:p>
          <a:p>
            <a:pPr lvl="1"/>
            <a:r>
              <a:rPr lang="en-US" dirty="0" smtClean="0"/>
              <a:t>Criminal</a:t>
            </a:r>
          </a:p>
          <a:p>
            <a:pPr lvl="1"/>
            <a:r>
              <a:rPr lang="en-US" dirty="0" smtClean="0"/>
              <a:t>Whether fit to plead</a:t>
            </a:r>
          </a:p>
          <a:p>
            <a:pPr lvl="1"/>
            <a:r>
              <a:rPr lang="en-US" dirty="0" smtClean="0"/>
              <a:t>Testamentary capacity</a:t>
            </a:r>
          </a:p>
          <a:p>
            <a:pPr lvl="1"/>
            <a:r>
              <a:rPr lang="en-US" dirty="0" smtClean="0"/>
              <a:t>Ability to give valid consent </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6. Examination &amp; reporting of </a:t>
            </a:r>
          </a:p>
          <a:p>
            <a:pPr lvl="1"/>
            <a:r>
              <a:rPr lang="en-US" dirty="0" smtClean="0"/>
              <a:t>sexual abuse cases</a:t>
            </a:r>
          </a:p>
          <a:p>
            <a:pPr lvl="1"/>
            <a:r>
              <a:rPr lang="en-US" dirty="0" smtClean="0"/>
              <a:t>Torture</a:t>
            </a:r>
          </a:p>
          <a:p>
            <a:pPr lvl="1"/>
            <a:r>
              <a:rPr lang="en-US" dirty="0" smtClean="0"/>
              <a:t>GBV</a:t>
            </a:r>
          </a:p>
          <a:p>
            <a:pPr lvl="1"/>
            <a:r>
              <a:rPr lang="en-US" dirty="0" smtClean="0"/>
              <a:t>firearm &amp; explosives</a:t>
            </a:r>
          </a:p>
          <a:p>
            <a:pPr lvl="1"/>
            <a:r>
              <a:rPr lang="en-US" dirty="0" smtClean="0"/>
              <a:t>Criminal Abortion</a:t>
            </a:r>
          </a:p>
          <a:p>
            <a:pPr lvl="1"/>
            <a:r>
              <a:rPr lang="en-US" dirty="0" smtClean="0"/>
              <a:t>Child abuse</a:t>
            </a:r>
          </a:p>
          <a:p>
            <a:pPr lvl="1"/>
            <a:r>
              <a:rPr lang="en-US" dirty="0" smtClean="0"/>
              <a:t>Alcohol intoxication</a:t>
            </a:r>
          </a:p>
          <a:p>
            <a:pPr lvl="1">
              <a:buNone/>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7.	 medical negligence</a:t>
            </a:r>
          </a:p>
          <a:p>
            <a:r>
              <a:rPr lang="en-US" dirty="0" smtClean="0"/>
              <a:t>8.	Compensation</a:t>
            </a:r>
          </a:p>
          <a:p>
            <a:r>
              <a:rPr lang="en-US" dirty="0" smtClean="0"/>
              <a:t>9.	Medical Ethics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4800" y="1600200"/>
            <a:ext cx="8229600" cy="4525963"/>
          </a:xfrm>
        </p:spPr>
        <p:txBody>
          <a:bodyPr>
            <a:normAutofit/>
          </a:bodyPr>
          <a:lstStyle/>
          <a:p>
            <a:pPr lvl="0">
              <a:buNone/>
            </a:pPr>
            <a:r>
              <a:rPr kumimoji="0" lang="en-US" sz="28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The Medical Officer must attend to the</a:t>
            </a:r>
          </a:p>
          <a:p>
            <a:pPr lvl="0">
              <a:buNone/>
            </a:pPr>
            <a:endParaRPr kumimoji="0" lang="en-US" sz="28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lvl="1">
              <a:buFont typeface="Wingdings" pitchFamily="2" charset="2"/>
              <a:buChar char="Ø"/>
            </a:pPr>
            <a:r>
              <a:rPr kumimoji="0" lang="en-US"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Clinical Medico-Legal examinations,</a:t>
            </a:r>
          </a:p>
          <a:p>
            <a:pPr lvl="1">
              <a:buFont typeface="Wingdings" pitchFamily="2" charset="2"/>
              <a:buChar char="Ø"/>
            </a:pPr>
            <a:r>
              <a:rPr kumimoji="0" lang="en-US"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Medico-Legal postmortem examinations, </a:t>
            </a:r>
          </a:p>
          <a:p>
            <a:pPr lvl="1">
              <a:buFont typeface="Wingdings" pitchFamily="2" charset="2"/>
              <a:buChar char="Ø"/>
            </a:pPr>
            <a:r>
              <a:rPr kumimoji="0" lang="en-US"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Exhumations, </a:t>
            </a:r>
          </a:p>
          <a:p>
            <a:pPr lvl="1">
              <a:buFont typeface="Wingdings" pitchFamily="2" charset="2"/>
              <a:buChar char="Ø"/>
            </a:pPr>
            <a:r>
              <a:rPr kumimoji="0" lang="en-US"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Visiting Scenes of Crime and the </a:t>
            </a:r>
          </a:p>
          <a:p>
            <a:pPr lvl="1">
              <a:buFont typeface="Wingdings" pitchFamily="2" charset="2"/>
              <a:buChar char="Ø"/>
            </a:pPr>
            <a:r>
              <a:rPr kumimoji="0" lang="en-US"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Recording of Dying Declarations.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endParaRPr lang="en-US" sz="2800" dirty="0"/>
          </a:p>
        </p:txBody>
      </p:sp>
      <p:sp>
        <p:nvSpPr>
          <p:cNvPr id="1026" name="Rectangle 2"/>
          <p:cNvSpPr>
            <a:spLocks noChangeArrowheads="1"/>
          </p:cNvSpPr>
          <p:nvPr/>
        </p:nvSpPr>
        <p:spPr bwMode="auto">
          <a:xfrm>
            <a:off x="304800" y="990600"/>
            <a:ext cx="8382000" cy="5181600"/>
          </a:xfrm>
          <a:prstGeom prst="rect">
            <a:avLst/>
          </a:prstGeom>
          <a:noFill/>
          <a:ln w="38100" cmpd="dbl">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smtClean="0"/>
              <a:t>B). Forensic Pathology:</a:t>
            </a:r>
          </a:p>
          <a:p>
            <a:r>
              <a:rPr lang="en-US" dirty="0" smtClean="0"/>
              <a:t>Perform autopsy &amp; answer the followings:</a:t>
            </a:r>
          </a:p>
          <a:p>
            <a:r>
              <a:rPr lang="en-US" dirty="0" smtClean="0"/>
              <a:t>1. COD	When there are injuries (unnatural deaths)</a:t>
            </a:r>
          </a:p>
          <a:p>
            <a:r>
              <a:rPr lang="en-US" dirty="0" smtClean="0"/>
              <a:t>2.	COD in Sudden unexpected deaths</a:t>
            </a:r>
          </a:p>
          <a:p>
            <a:r>
              <a:rPr lang="en-US" dirty="0" smtClean="0"/>
              <a:t>3.	Causation of injuries  - force, position of victim &amp; assailant etc.</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buNone/>
            </a:pPr>
            <a:r>
              <a:rPr lang="en-US" b="1" dirty="0" smtClean="0"/>
              <a:t>Purpose of postmortem examination:</a:t>
            </a:r>
          </a:p>
          <a:p>
            <a:r>
              <a:rPr lang="en-US" dirty="0" smtClean="0"/>
              <a:t>1. Collect evidence for Identification</a:t>
            </a:r>
          </a:p>
          <a:p>
            <a:r>
              <a:rPr lang="en-US" dirty="0" smtClean="0"/>
              <a:t>2. Arrive at COD</a:t>
            </a:r>
          </a:p>
          <a:p>
            <a:r>
              <a:rPr lang="en-US" dirty="0" smtClean="0"/>
              <a:t>3.	If there are injuries – Nature, size, site, shape &amp; category of hurt </a:t>
            </a:r>
          </a:p>
          <a:p>
            <a:r>
              <a:rPr lang="en-US" dirty="0" smtClean="0"/>
              <a:t>4.	Time since death</a:t>
            </a:r>
          </a:p>
          <a:p>
            <a:r>
              <a:rPr lang="en-US" dirty="0" smtClean="0"/>
              <a:t>5. 	Evidence of poisoning</a:t>
            </a:r>
          </a:p>
          <a:p>
            <a:r>
              <a:rPr lang="en-US" dirty="0" smtClean="0"/>
              <a:t>6.	Detect pre-existing diseases and their contribution to the death</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7. Manner of death</a:t>
            </a:r>
          </a:p>
          <a:p>
            <a:r>
              <a:rPr lang="en-US" dirty="0" smtClean="0"/>
              <a:t>8. Infant deaths – IUD/ death during delivery/death following injuries</a:t>
            </a:r>
          </a:p>
          <a:p>
            <a:r>
              <a:rPr lang="en-US" dirty="0" smtClean="0"/>
              <a:t>9.	Collecting samples for analysis</a:t>
            </a:r>
          </a:p>
          <a:p>
            <a:r>
              <a:rPr lang="en-US" dirty="0" smtClean="0"/>
              <a:t>10. prepare a comprehensive report to the courts</a:t>
            </a:r>
          </a:p>
          <a:p>
            <a:r>
              <a:rPr lang="en-US" dirty="0" smtClean="0"/>
              <a:t>11. Reports for insurance purposes</a:t>
            </a:r>
          </a:p>
          <a:p>
            <a:r>
              <a:rPr lang="en-US" dirty="0" smtClean="0"/>
              <a:t>12. supporting for public health &amp; safety.</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219200"/>
            <a:ext cx="8229600" cy="5334000"/>
          </a:xfrm>
        </p:spPr>
        <p:txBody>
          <a:bodyPr>
            <a:normAutofit/>
          </a:bodyPr>
          <a:lstStyle/>
          <a:p>
            <a:pPr>
              <a:buFont typeface="Wingdings" pitchFamily="2" charset="2"/>
              <a:buChar char="Ø"/>
            </a:pPr>
            <a:r>
              <a:rPr lang="en-US" sz="3200" dirty="0" smtClean="0">
                <a:latin typeface="Cambria Math" pitchFamily="18" charset="0"/>
                <a:ea typeface="Cambria Math" pitchFamily="18" charset="0"/>
              </a:rPr>
              <a:t>Identify the medico-legal cases</a:t>
            </a:r>
          </a:p>
          <a:p>
            <a:pPr>
              <a:buFont typeface="Wingdings" pitchFamily="2" charset="2"/>
              <a:buChar char="Ø"/>
            </a:pPr>
            <a:r>
              <a:rPr lang="en-US" sz="3200" dirty="0" smtClean="0">
                <a:latin typeface="Cambria Math" pitchFamily="18" charset="0"/>
                <a:ea typeface="Cambria Math" pitchFamily="18" charset="0"/>
              </a:rPr>
              <a:t>Inform police/JMO</a:t>
            </a:r>
          </a:p>
          <a:p>
            <a:pPr>
              <a:buFont typeface="Wingdings" pitchFamily="2" charset="2"/>
              <a:buChar char="Ø"/>
            </a:pPr>
            <a:r>
              <a:rPr lang="en-US" sz="3200" dirty="0" smtClean="0">
                <a:latin typeface="Cambria Math" pitchFamily="18" charset="0"/>
                <a:ea typeface="Cambria Math" pitchFamily="18" charset="0"/>
              </a:rPr>
              <a:t>Collecting and preserving trace material that can be lost. </a:t>
            </a:r>
          </a:p>
          <a:p>
            <a:pPr>
              <a:buFont typeface="Wingdings" pitchFamily="2" charset="2"/>
              <a:buChar char="Ø"/>
            </a:pPr>
            <a:r>
              <a:rPr lang="en-US" sz="3200" dirty="0" smtClean="0">
                <a:latin typeface="Cambria Math" pitchFamily="18" charset="0"/>
                <a:ea typeface="Cambria Math" pitchFamily="18" charset="0"/>
              </a:rPr>
              <a:t>Taking consent</a:t>
            </a:r>
          </a:p>
          <a:p>
            <a:pPr>
              <a:buFont typeface="Wingdings" pitchFamily="2" charset="2"/>
              <a:buChar char="Ø"/>
            </a:pPr>
            <a:r>
              <a:rPr lang="en-US" sz="3200" dirty="0" smtClean="0">
                <a:latin typeface="Cambria Math" pitchFamily="18" charset="0"/>
                <a:ea typeface="Cambria Math" pitchFamily="18" charset="0"/>
              </a:rPr>
              <a:t>Witness in reporting dying declaration</a:t>
            </a:r>
          </a:p>
          <a:p>
            <a:pPr>
              <a:buFont typeface="Wingdings" pitchFamily="2" charset="2"/>
              <a:buChar char="Ø"/>
            </a:pPr>
            <a:r>
              <a:rPr lang="en-US" sz="3200" dirty="0" smtClean="0">
                <a:latin typeface="Cambria Math" pitchFamily="18" charset="0"/>
                <a:ea typeface="Cambria Math" pitchFamily="18" charset="0"/>
              </a:rPr>
              <a:t>Duty of care</a:t>
            </a:r>
          </a:p>
          <a:p>
            <a:pPr>
              <a:buNone/>
            </a:pPr>
            <a:endParaRPr lang="en-US" sz="3200" dirty="0">
              <a:latin typeface="Cambria Math" pitchFamily="18" charset="0"/>
              <a:ea typeface="Cambria Math" pitchFamily="18" charset="0"/>
            </a:endParaRPr>
          </a:p>
        </p:txBody>
      </p:sp>
      <p:sp>
        <p:nvSpPr>
          <p:cNvPr id="3" name="Title 2"/>
          <p:cNvSpPr>
            <a:spLocks noGrp="1"/>
          </p:cNvSpPr>
          <p:nvPr>
            <p:ph type="title"/>
          </p:nvPr>
        </p:nvSpPr>
        <p:spPr>
          <a:xfrm>
            <a:off x="990600" y="274638"/>
            <a:ext cx="7696200" cy="944562"/>
          </a:xfrm>
        </p:spPr>
        <p:txBody>
          <a:bodyPr>
            <a:normAutofit fontScale="90000"/>
          </a:bodyPr>
          <a:lstStyle/>
          <a:p>
            <a:r>
              <a:rPr lang="en-US" dirty="0" smtClean="0">
                <a:latin typeface="Cambria Math" pitchFamily="18" charset="0"/>
                <a:ea typeface="Cambria Math" pitchFamily="18" charset="0"/>
              </a:rPr>
              <a:t>Medico-Legal duties</a:t>
            </a:r>
            <a:br>
              <a:rPr lang="en-US" dirty="0" smtClean="0">
                <a:latin typeface="Cambria Math" pitchFamily="18" charset="0"/>
                <a:ea typeface="Cambria Math" pitchFamily="18" charset="0"/>
              </a:rPr>
            </a:br>
            <a:r>
              <a:rPr lang="en-US" sz="3100" dirty="0" smtClean="0">
                <a:latin typeface="Cambria Math" pitchFamily="18" charset="0"/>
                <a:ea typeface="Cambria Math" pitchFamily="18" charset="0"/>
              </a:rPr>
              <a:t>(Any doctor)</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E93C00AD-07A2-4E9F-A55E-9624E8909377}" type="slidenum">
              <a:rPr lang="en-US" smtClean="0"/>
              <a:pPr/>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down)">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down)">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latin typeface="Times New Roman" pitchFamily="18" charset="0"/>
                <a:cs typeface="Times New Roman" pitchFamily="18" charset="0"/>
              </a:rPr>
              <a:t>MEDICO-LEGAL CASE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pic>
        <p:nvPicPr>
          <p:cNvPr id="2050" name="Picture 2"/>
          <p:cNvPicPr>
            <a:picLocks noChangeAspect="1" noChangeArrowheads="1"/>
          </p:cNvPicPr>
          <p:nvPr/>
        </p:nvPicPr>
        <p:blipFill>
          <a:blip r:embed="rId3" cstate="print"/>
          <a:srcRect/>
          <a:stretch>
            <a:fillRect/>
          </a:stretch>
        </p:blipFill>
        <p:spPr bwMode="auto">
          <a:xfrm>
            <a:off x="619452" y="990600"/>
            <a:ext cx="8219748" cy="51054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E6F34AC9-0F5E-4238-8C80-736851C0C6A7}"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219200"/>
            <a:ext cx="8229600" cy="5334000"/>
          </a:xfrm>
        </p:spPr>
        <p:txBody>
          <a:bodyPr>
            <a:normAutofit/>
          </a:bodyPr>
          <a:lstStyle/>
          <a:p>
            <a:pPr marL="624078" indent="-514350">
              <a:buAutoNum type="arabicPeriod"/>
            </a:pPr>
            <a:r>
              <a:rPr lang="en-US" sz="3200" dirty="0" smtClean="0">
                <a:latin typeface="Cambria Math" pitchFamily="18" charset="0"/>
                <a:ea typeface="Cambria Math" pitchFamily="18" charset="0"/>
              </a:rPr>
              <a:t>All cases of injuries (RTA, rail accidents, factory accidents, unnatural mishaps)</a:t>
            </a:r>
          </a:p>
          <a:p>
            <a:pPr marL="624078" lvl="0" indent="-514350">
              <a:buFont typeface="Arial" pitchFamily="34" charset="0"/>
              <a:buAutoNum type="arabicPeriod"/>
            </a:pPr>
            <a:r>
              <a:rPr lang="en-US" dirty="0" smtClean="0">
                <a:latin typeface="Times New Roman" pitchFamily="18" charset="0"/>
                <a:cs typeface="Times New Roman" pitchFamily="18" charset="0"/>
              </a:rPr>
              <a:t>Suspected or evident homicides or suicides</a:t>
            </a:r>
          </a:p>
          <a:p>
            <a:pPr marL="624078" indent="-514350">
              <a:buFont typeface="Arial" pitchFamily="34" charset="0"/>
              <a:buAutoNum type="arabicPeriod"/>
            </a:pPr>
            <a:r>
              <a:rPr lang="en-US" dirty="0" smtClean="0">
                <a:latin typeface="Times New Roman" pitchFamily="18" charset="0"/>
                <a:cs typeface="Times New Roman" pitchFamily="18" charset="0"/>
              </a:rPr>
              <a:t>Sexual assault cases</a:t>
            </a:r>
            <a:endParaRPr lang="en-US" sz="3200" dirty="0" smtClean="0">
              <a:latin typeface="Times New Roman" pitchFamily="18" charset="0"/>
              <a:ea typeface="Cambria Math" pitchFamily="18" charset="0"/>
              <a:cs typeface="Times New Roman" pitchFamily="18" charset="0"/>
            </a:endParaRPr>
          </a:p>
          <a:p>
            <a:pPr marL="624078" indent="-514350">
              <a:buAutoNum type="arabicPeriod"/>
            </a:pPr>
            <a:r>
              <a:rPr lang="en-US" sz="3200" dirty="0" smtClean="0">
                <a:latin typeface="Cambria Math" pitchFamily="18" charset="0"/>
                <a:ea typeface="Cambria Math" pitchFamily="18" charset="0"/>
              </a:rPr>
              <a:t>All cases of burns</a:t>
            </a:r>
          </a:p>
          <a:p>
            <a:pPr marL="624078" indent="-514350">
              <a:buAutoNum type="arabicPeriod"/>
            </a:pPr>
            <a:r>
              <a:rPr lang="en-US" sz="3200" dirty="0" smtClean="0">
                <a:latin typeface="Cambria Math" pitchFamily="18" charset="0"/>
                <a:ea typeface="Cambria Math" pitchFamily="18" charset="0"/>
              </a:rPr>
              <a:t>Alleged cases of assaults</a:t>
            </a:r>
          </a:p>
          <a:p>
            <a:pPr marL="624078" indent="-514350">
              <a:buAutoNum type="arabicPeriod"/>
            </a:pPr>
            <a:r>
              <a:rPr lang="en-US" sz="3200" dirty="0" smtClean="0">
                <a:latin typeface="Cambria Math" pitchFamily="18" charset="0"/>
                <a:ea typeface="Cambria Math" pitchFamily="18" charset="0"/>
              </a:rPr>
              <a:t>All cases of suspected </a:t>
            </a:r>
            <a:r>
              <a:rPr lang="en-US" sz="2800" dirty="0" smtClean="0">
                <a:latin typeface="Cambria Math" pitchFamily="18" charset="0"/>
                <a:ea typeface="Cambria Math" pitchFamily="18" charset="0"/>
              </a:rPr>
              <a:t>poisoning/intoxication</a:t>
            </a:r>
          </a:p>
          <a:p>
            <a:pPr marL="624078" indent="-514350">
              <a:buAutoNum type="arabicPeriod"/>
            </a:pPr>
            <a:r>
              <a:rPr lang="en-US" sz="3200" dirty="0" smtClean="0">
                <a:latin typeface="Cambria Math" pitchFamily="18" charset="0"/>
                <a:ea typeface="Cambria Math" pitchFamily="18" charset="0"/>
              </a:rPr>
              <a:t> Cases referred from court</a:t>
            </a:r>
          </a:p>
        </p:txBody>
      </p:sp>
      <p:sp>
        <p:nvSpPr>
          <p:cNvPr id="3" name="Title 2"/>
          <p:cNvSpPr>
            <a:spLocks noGrp="1"/>
          </p:cNvSpPr>
          <p:nvPr>
            <p:ph type="title"/>
          </p:nvPr>
        </p:nvSpPr>
        <p:spPr>
          <a:xfrm>
            <a:off x="990600" y="274638"/>
            <a:ext cx="7696200" cy="944562"/>
          </a:xfrm>
        </p:spPr>
        <p:txBody>
          <a:bodyPr>
            <a:noAutofit/>
          </a:bodyPr>
          <a:lstStyle/>
          <a:p>
            <a:r>
              <a:rPr lang="en-US" sz="3200" b="1" dirty="0" smtClean="0">
                <a:latin typeface="Times New Roman" pitchFamily="18" charset="0"/>
                <a:cs typeface="Times New Roman" pitchFamily="18" charset="0"/>
              </a:rPr>
              <a:t>Medico-Legal Cases </a:t>
            </a:r>
            <a:br>
              <a:rPr lang="en-US" sz="3200" b="1" dirty="0" smtClean="0">
                <a:latin typeface="Times New Roman" pitchFamily="18" charset="0"/>
                <a:cs typeface="Times New Roman" pitchFamily="18" charset="0"/>
              </a:rPr>
            </a:br>
            <a:r>
              <a:rPr lang="en-US" sz="3200" b="1" dirty="0" smtClean="0">
                <a:latin typeface="Times New Roman" pitchFamily="18" charset="0"/>
                <a:cs typeface="Times New Roman" pitchFamily="18" charset="0"/>
              </a:rPr>
              <a:t>When to Inform  Police &amp; JMO</a:t>
            </a:r>
            <a:endParaRPr lang="en-US" sz="3200" b="1" dirty="0">
              <a:latin typeface="Times New Roman" pitchFamily="18" charset="0"/>
              <a:ea typeface="Cambria Math"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E93C00AD-07A2-4E9F-A55E-9624E8909377}" type="slidenum">
              <a:rPr lang="en-US" smtClean="0"/>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685800"/>
            <a:ext cx="8229600" cy="5867400"/>
          </a:xfrm>
        </p:spPr>
        <p:txBody>
          <a:bodyPr>
            <a:normAutofit fontScale="92500" lnSpcReduction="20000"/>
          </a:bodyPr>
          <a:lstStyle/>
          <a:p>
            <a:pPr marL="624078" indent="-514350">
              <a:buAutoNum type="arabicPeriod" startAt="8"/>
            </a:pPr>
            <a:r>
              <a:rPr lang="en-US" dirty="0" smtClean="0">
                <a:latin typeface="Cambria Math" pitchFamily="18" charset="0"/>
                <a:ea typeface="Cambria Math" pitchFamily="18" charset="0"/>
              </a:rPr>
              <a:t>Cases of suspected/evident criminal abortion</a:t>
            </a:r>
          </a:p>
          <a:p>
            <a:pPr marL="624078" indent="-514350">
              <a:buAutoNum type="arabicPeriod" startAt="8"/>
            </a:pPr>
            <a:r>
              <a:rPr lang="en-US" dirty="0" smtClean="0">
                <a:latin typeface="Cambria Math" pitchFamily="18" charset="0"/>
                <a:ea typeface="Cambria Math" pitchFamily="18" charset="0"/>
              </a:rPr>
              <a:t>Cases of unconscious/comatose where its cause is not natural and unknown</a:t>
            </a:r>
          </a:p>
          <a:p>
            <a:pPr marL="624078" indent="-514350">
              <a:buFont typeface="+mj-lt"/>
              <a:buAutoNum type="arabicPeriod" startAt="8"/>
            </a:pPr>
            <a:r>
              <a:rPr lang="en-US" sz="3200" dirty="0" smtClean="0">
                <a:latin typeface="Cambria Math" pitchFamily="18" charset="0"/>
                <a:ea typeface="Cambria Math" pitchFamily="18" charset="0"/>
              </a:rPr>
              <a:t>Cases of self-inflicted injuries or attempted suicide</a:t>
            </a:r>
          </a:p>
          <a:p>
            <a:pPr marL="624078" indent="-514350">
              <a:buFont typeface="+mj-lt"/>
              <a:buAutoNum type="arabicPeriod" startAt="8"/>
            </a:pPr>
            <a:r>
              <a:rPr lang="en-US" sz="3200" dirty="0" smtClean="0">
                <a:latin typeface="Cambria Math" pitchFamily="18" charset="0"/>
                <a:ea typeface="Cambria Math" pitchFamily="18" charset="0"/>
              </a:rPr>
              <a:t>Cases brought dead/dead on arrival/sudden unexpected death</a:t>
            </a:r>
          </a:p>
          <a:p>
            <a:pPr marL="624078" indent="-514350">
              <a:buNone/>
            </a:pPr>
            <a:endParaRPr lang="en-US" sz="3200" dirty="0" smtClean="0">
              <a:latin typeface="Cambria Math" pitchFamily="18" charset="0"/>
              <a:ea typeface="Cambria Math" pitchFamily="18" charset="0"/>
            </a:endParaRPr>
          </a:p>
          <a:p>
            <a:pPr marL="624078" indent="-514350">
              <a:buNone/>
            </a:pPr>
            <a:r>
              <a:rPr lang="en-US" sz="3200" dirty="0" smtClean="0">
                <a:latin typeface="Cambria Math" pitchFamily="18" charset="0"/>
                <a:ea typeface="Cambria Math" pitchFamily="18" charset="0"/>
              </a:rPr>
              <a:t>Need to do:</a:t>
            </a:r>
          </a:p>
          <a:p>
            <a:pPr marL="624078" indent="-514350">
              <a:buAutoNum type="arabicPeriod"/>
            </a:pPr>
            <a:r>
              <a:rPr lang="en-US" sz="3200" dirty="0" smtClean="0">
                <a:latin typeface="Cambria Math" pitchFamily="18" charset="0"/>
                <a:ea typeface="Cambria Math" pitchFamily="18" charset="0"/>
              </a:rPr>
              <a:t>Notification to police	</a:t>
            </a:r>
          </a:p>
          <a:p>
            <a:pPr marL="624078" indent="-514350">
              <a:buAutoNum type="arabicPeriod"/>
            </a:pPr>
            <a:r>
              <a:rPr lang="en-US" sz="3200" dirty="0" smtClean="0">
                <a:latin typeface="Cambria Math" pitchFamily="18" charset="0"/>
                <a:ea typeface="Cambria Math" pitchFamily="18" charset="0"/>
              </a:rPr>
              <a:t>Collection &amp; preservation of samples</a:t>
            </a:r>
          </a:p>
          <a:p>
            <a:pPr marL="624078" indent="-514350">
              <a:buAutoNum type="arabicPeriod"/>
            </a:pPr>
            <a:r>
              <a:rPr lang="en-US" sz="3200" dirty="0" smtClean="0">
                <a:latin typeface="Cambria Math" pitchFamily="18" charset="0"/>
                <a:ea typeface="Cambria Math" pitchFamily="18" charset="0"/>
              </a:rPr>
              <a:t> In critical cases - Recording of dying declaration.   </a:t>
            </a:r>
          </a:p>
          <a:p>
            <a:pPr marL="624078" indent="-514350">
              <a:buNone/>
            </a:pPr>
            <a:endParaRPr lang="en-US" sz="3200" dirty="0" smtClean="0">
              <a:latin typeface="Cambria Math" pitchFamily="18" charset="0"/>
              <a:ea typeface="Cambria Math" pitchFamily="18" charset="0"/>
            </a:endParaRPr>
          </a:p>
          <a:p>
            <a:pPr marL="624078" indent="-514350">
              <a:buNone/>
            </a:pPr>
            <a:endParaRPr lang="en-US" sz="3200" dirty="0" smtClean="0">
              <a:latin typeface="Cambria Math" pitchFamily="18" charset="0"/>
              <a:ea typeface="Cambria Math" pitchFamily="18" charset="0"/>
            </a:endParaRPr>
          </a:p>
          <a:p>
            <a:pPr marL="624078" indent="-514350">
              <a:buNone/>
            </a:pPr>
            <a:endParaRPr lang="en-US" sz="3200" dirty="0">
              <a:latin typeface="Cambria Math" pitchFamily="18" charset="0"/>
              <a:ea typeface="Cambria Math" pitchFamily="18" charset="0"/>
            </a:endParaRPr>
          </a:p>
        </p:txBody>
      </p:sp>
      <p:sp>
        <p:nvSpPr>
          <p:cNvPr id="3" name="Title 2"/>
          <p:cNvSpPr>
            <a:spLocks noGrp="1"/>
          </p:cNvSpPr>
          <p:nvPr>
            <p:ph type="title"/>
          </p:nvPr>
        </p:nvSpPr>
        <p:spPr>
          <a:xfrm>
            <a:off x="990600" y="274638"/>
            <a:ext cx="7696200" cy="715962"/>
          </a:xfrm>
        </p:spPr>
        <p:txBody>
          <a:bodyPr>
            <a:normAutofit fontScale="90000"/>
          </a:bodyPr>
          <a:lstStyle/>
          <a:p>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E93C00AD-07A2-4E9F-A55E-9624E8909377}" type="slidenum">
              <a:rPr lang="en-US" smtClean="0"/>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600200"/>
            <a:ext cx="8229600" cy="4953000"/>
          </a:xfrm>
        </p:spPr>
        <p:txBody>
          <a:bodyPr>
            <a:normAutofit lnSpcReduction="10000"/>
          </a:bodyPr>
          <a:lstStyle/>
          <a:p>
            <a:pPr algn="just"/>
            <a:endParaRPr lang="en-US" dirty="0" smtClean="0"/>
          </a:p>
          <a:p>
            <a:pPr algn="just"/>
            <a:r>
              <a:rPr lang="en-US" sz="4000" dirty="0" smtClean="0">
                <a:latin typeface="Times New Roman" pitchFamily="18" charset="0"/>
                <a:cs typeface="Times New Roman" pitchFamily="18" charset="0"/>
              </a:rPr>
              <a:t>A medico-legal case  is registered as soon as a doctor suspects foul play or feels it necessary to inform the police, at any time after admission.</a:t>
            </a:r>
          </a:p>
          <a:p>
            <a:pPr algn="just"/>
            <a:r>
              <a:rPr lang="en-US" sz="4000" dirty="0" smtClean="0">
                <a:latin typeface="Times New Roman" pitchFamily="18" charset="0"/>
                <a:cs typeface="Times New Roman" pitchFamily="18" charset="0"/>
              </a:rPr>
              <a:t>  A case  is registered as a MLC even if it is brought several days after the incident. </a:t>
            </a:r>
          </a:p>
        </p:txBody>
      </p:sp>
      <p:sp>
        <p:nvSpPr>
          <p:cNvPr id="3" name="Slide Number Placeholder 2"/>
          <p:cNvSpPr>
            <a:spLocks noGrp="1"/>
          </p:cNvSpPr>
          <p:nvPr>
            <p:ph type="sldNum" sz="quarter" idx="12"/>
          </p:nvPr>
        </p:nvSpPr>
        <p:spPr/>
        <p:txBody>
          <a:bodyPr/>
          <a:lstStyle/>
          <a:p>
            <a:fld id="{E93C00AD-07A2-4E9F-A55E-9624E8909377}"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
            </a:r>
            <a:br>
              <a:rPr lang="en-US" dirty="0" smtClean="0"/>
            </a:br>
            <a:r>
              <a:rPr lang="en-US" b="1" dirty="0" smtClean="0">
                <a:latin typeface="Times New Roman" pitchFamily="18" charset="0"/>
                <a:cs typeface="Times New Roman" pitchFamily="18" charset="0"/>
              </a:rPr>
              <a:t>Time limit for registering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a Medico legal case</a:t>
            </a:r>
            <a:r>
              <a:rPr lang="en-US" dirty="0" smtClean="0"/>
              <a:t/>
            </a:r>
            <a:br>
              <a:rPr lang="en-US" dirty="0" smtClean="0"/>
            </a:b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371600"/>
            <a:ext cx="8229600" cy="5181600"/>
          </a:xfrm>
        </p:spPr>
        <p:txBody>
          <a:bodyPr>
            <a:normAutofit/>
          </a:bodyPr>
          <a:lstStyle/>
          <a:p>
            <a:pPr>
              <a:buNone/>
            </a:pPr>
            <a:r>
              <a:rPr lang="en-US" b="1" dirty="0" smtClean="0">
                <a:latin typeface="Times New Roman" pitchFamily="18" charset="0"/>
                <a:cs typeface="Times New Roman" pitchFamily="18" charset="0"/>
              </a:rPr>
              <a:t>		</a:t>
            </a:r>
          </a:p>
          <a:p>
            <a:pPr>
              <a:buNone/>
            </a:pPr>
            <a:r>
              <a:rPr lang="en-US" b="1" dirty="0" smtClean="0">
                <a:latin typeface="Times New Roman" pitchFamily="18" charset="0"/>
                <a:cs typeface="Times New Roman" pitchFamily="18" charset="0"/>
              </a:rPr>
              <a:t>					NO</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GOVT SERVICE DOCTORS -DUTY BOUND</a:t>
            </a:r>
          </a:p>
          <a:p>
            <a:r>
              <a:rPr lang="en-US" dirty="0" smtClean="0">
                <a:latin typeface="Times New Roman" pitchFamily="18" charset="0"/>
                <a:cs typeface="Times New Roman" pitchFamily="18" charset="0"/>
              </a:rPr>
              <a:t>ROLE OF PRIVATE PRACTITIONERS?</a:t>
            </a:r>
          </a:p>
          <a:p>
            <a:r>
              <a:rPr lang="en-US" dirty="0" smtClean="0">
                <a:latin typeface="Times New Roman" pitchFamily="18" charset="0"/>
                <a:cs typeface="Times New Roman" pitchFamily="18" charset="0"/>
              </a:rPr>
              <a:t>A doctor cannot refuse to examine medico legal case on the basis of being a private practitioner or citing a jurisdiction problem.</a:t>
            </a:r>
          </a:p>
        </p:txBody>
      </p:sp>
      <p:sp>
        <p:nvSpPr>
          <p:cNvPr id="3" name="Slide Number Placeholder 2"/>
          <p:cNvSpPr>
            <a:spLocks noGrp="1"/>
          </p:cNvSpPr>
          <p:nvPr>
            <p:ph type="sldNum" sz="quarter" idx="12"/>
          </p:nvPr>
        </p:nvSpPr>
        <p:spPr/>
        <p:txBody>
          <a:bodyPr/>
          <a:lstStyle/>
          <a:p>
            <a:fld id="{E93C00AD-07A2-4E9F-A55E-9624E8909377}" type="slidenum">
              <a:rPr lang="en-US" smtClean="0"/>
              <a:pPr/>
              <a:t>38</a:t>
            </a:fld>
            <a:endParaRPr lang="en-US"/>
          </a:p>
        </p:txBody>
      </p:sp>
      <p:sp>
        <p:nvSpPr>
          <p:cNvPr id="4" name="Title 3"/>
          <p:cNvSpPr>
            <a:spLocks noGrp="1"/>
          </p:cNvSpPr>
          <p:nvPr>
            <p:ph type="title"/>
          </p:nvPr>
        </p:nvSpPr>
        <p:spPr/>
        <p:txBody>
          <a:bodyPr>
            <a:normAutofit/>
          </a:bodyPr>
          <a:lstStyle/>
          <a:p>
            <a:r>
              <a:rPr lang="en-US" sz="4000" b="1" dirty="0" smtClean="0">
                <a:latin typeface="Cambria Math" pitchFamily="18" charset="0"/>
                <a:ea typeface="Cambria Math" pitchFamily="18" charset="0"/>
              </a:rPr>
              <a:t>Can a doctor refuse to attend MLC ?</a:t>
            </a:r>
            <a:endParaRPr lang="en-US" sz="4000" b="1"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0" y="1"/>
            <a:ext cx="9256584"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685800"/>
            <a:ext cx="8229600" cy="5440363"/>
          </a:xfrm>
        </p:spPr>
        <p:txBody>
          <a:bodyPr>
            <a:normAutofit fontScale="92500"/>
          </a:bodyPr>
          <a:lstStyle/>
          <a:p>
            <a:pPr marL="0" lvl="0" indent="0" algn="just" fontAlgn="base">
              <a:spcBef>
                <a:spcPct val="0"/>
              </a:spcBef>
              <a:spcAft>
                <a:spcPct val="0"/>
              </a:spcAft>
              <a:buNone/>
              <a:tabLst>
                <a:tab pos="150813"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WHEN TO SEEK HELP OF CONSULTANT JMOO</a:t>
            </a:r>
          </a:p>
          <a:p>
            <a:pPr marL="0" lvl="0" indent="0" algn="just" fontAlgn="base">
              <a:spcBef>
                <a:spcPct val="0"/>
              </a:spcBef>
              <a:spcAft>
                <a:spcPct val="0"/>
              </a:spcAft>
              <a:buNone/>
              <a:tabLst>
                <a:tab pos="150813" algn="l"/>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algn="just" eaLnBrk="0" fontAlgn="base" hangingPunct="0">
              <a:spcBef>
                <a:spcPct val="0"/>
              </a:spcBef>
              <a:spcAft>
                <a:spcPct val="0"/>
              </a:spcAft>
              <a:buNone/>
              <a:tabLst>
                <a:tab pos="150813"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If any difficulty arises in carrying out such examinations, due either to </a:t>
            </a:r>
            <a:r>
              <a:rPr kumimoji="0" lang="en-US" b="0" i="0" u="none" strike="noStrike" cap="none" normalizeH="0" baseline="0" dirty="0" smtClean="0">
                <a:ln>
                  <a:noFill/>
                </a:ln>
                <a:solidFill>
                  <a:srgbClr val="C00000"/>
                </a:solidFill>
                <a:effectLst/>
                <a:latin typeface="Arial" pitchFamily="34" charset="0"/>
                <a:ea typeface="Times New Roman" pitchFamily="18" charset="0"/>
                <a:cs typeface="Arial" pitchFamily="34" charset="0"/>
              </a:rPr>
              <a:t>complexity of the case or the inexperience of the Medical Officer</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then the Medical Officer concerned must inform such authority that ordered/ requested such examination, in writing, </a:t>
            </a:r>
            <a:r>
              <a:rPr kumimoji="0" lang="en-US" b="0" i="0" u="none" strike="noStrike" cap="none" normalizeH="0" baseline="0" dirty="0" smtClean="0">
                <a:ln>
                  <a:noFill/>
                </a:ln>
                <a:solidFill>
                  <a:srgbClr val="C00000"/>
                </a:solidFill>
                <a:effectLst/>
                <a:latin typeface="Arial" pitchFamily="34" charset="0"/>
                <a:ea typeface="Times New Roman" pitchFamily="18" charset="0"/>
                <a:cs typeface="Arial" pitchFamily="34" charset="0"/>
              </a:rPr>
              <a:t>giving reasons for his/her inability to carry out such examination </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also advise such Authority to refer the case to the nearest Judicial Medical Officer.</a:t>
            </a:r>
            <a:endParaRPr kumimoji="0" lang="en-US" sz="4800" b="0" i="0" u="none" strike="noStrike" cap="none" normalizeH="0" baseline="0" dirty="0" smtClean="0">
              <a:ln>
                <a:noFill/>
              </a:ln>
              <a:solidFill>
                <a:schemeClr val="tx1"/>
              </a:solidFill>
              <a:effectLst/>
              <a:latin typeface="Arial" pitchFamily="34" charset="0"/>
              <a:cs typeface="Arial" pitchFamily="34" charset="0"/>
            </a:endParaRP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0600" y="274638"/>
            <a:ext cx="7696200" cy="715962"/>
          </a:xfrm>
        </p:spPr>
        <p:txBody>
          <a:bodyPr>
            <a:normAutofit fontScale="90000"/>
          </a:bodyPr>
          <a:lstStyle/>
          <a:p>
            <a:r>
              <a:rPr lang="en-US" b="1" dirty="0" smtClean="0">
                <a:solidFill>
                  <a:srgbClr val="0070C0"/>
                </a:solidFill>
                <a:latin typeface="Cambria Math" pitchFamily="18" charset="0"/>
                <a:ea typeface="Cambria Math" pitchFamily="18" charset="0"/>
              </a:rPr>
              <a:t>Informed consent:</a:t>
            </a:r>
            <a:endParaRPr lang="en-US" b="1"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E93C00AD-07A2-4E9F-A55E-9624E8909377}" type="slidenum">
              <a:rPr lang="en-US" smtClean="0"/>
              <a:pPr/>
              <a:t>40</a:t>
            </a:fld>
            <a:endParaRPr lang="en-US"/>
          </a:p>
        </p:txBody>
      </p:sp>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7" name="Content Placeholder 6"/>
          <p:cNvSpPr>
            <a:spLocks noGrp="1"/>
          </p:cNvSpPr>
          <p:nvPr>
            <p:ph idx="1"/>
          </p:nvPr>
        </p:nvSpPr>
        <p:spPr>
          <a:xfrm>
            <a:off x="457200" y="1371600"/>
            <a:ext cx="8229600" cy="5257800"/>
          </a:xfrm>
        </p:spPr>
        <p:txBody>
          <a:bodyPr>
            <a:noAutofit/>
          </a:bodyPr>
          <a:lstStyle/>
          <a:p>
            <a:pPr algn="just"/>
            <a:r>
              <a:rPr lang="en-US" sz="3200" b="1" dirty="0" smtClean="0">
                <a:latin typeface="Cambria Math" pitchFamily="18" charset="0"/>
                <a:ea typeface="Cambria Math" pitchFamily="18" charset="0"/>
              </a:rPr>
              <a:t>Informed consent</a:t>
            </a:r>
            <a:r>
              <a:rPr lang="en-US" sz="3200" dirty="0" smtClean="0">
                <a:latin typeface="Cambria Math" pitchFamily="18" charset="0"/>
                <a:ea typeface="Cambria Math" pitchFamily="18" charset="0"/>
              </a:rPr>
              <a:t> in ethics usually refers to the idea that a person must be fully informed about and understand the potential </a:t>
            </a:r>
            <a:r>
              <a:rPr lang="en-US" sz="3200" u="sng" dirty="0" smtClean="0">
                <a:latin typeface="Cambria Math" pitchFamily="18" charset="0"/>
                <a:ea typeface="Cambria Math" pitchFamily="18" charset="0"/>
              </a:rPr>
              <a:t>benefits and risks </a:t>
            </a:r>
            <a:r>
              <a:rPr lang="en-US" sz="3200" dirty="0" smtClean="0">
                <a:latin typeface="Cambria Math" pitchFamily="18" charset="0"/>
                <a:ea typeface="Cambria Math" pitchFamily="18" charset="0"/>
              </a:rPr>
              <a:t>of their choice of treatment. </a:t>
            </a:r>
          </a:p>
          <a:p>
            <a:pPr algn="just"/>
            <a:r>
              <a:rPr lang="en-US" sz="3200" dirty="0" smtClean="0">
                <a:latin typeface="Cambria Math" pitchFamily="18" charset="0"/>
                <a:ea typeface="Cambria Math" pitchFamily="18" charset="0"/>
              </a:rPr>
              <a:t>If the patient is incapacitated, </a:t>
            </a:r>
            <a:r>
              <a:rPr lang="en-US" sz="3200" u="sng" dirty="0" smtClean="0">
                <a:latin typeface="Cambria Math" pitchFamily="18" charset="0"/>
                <a:ea typeface="Cambria Math" pitchFamily="18" charset="0"/>
                <a:hlinkClick r:id="rId3" tooltip="Next of kin"/>
              </a:rPr>
              <a:t>next of kin</a:t>
            </a:r>
            <a:r>
              <a:rPr lang="en-US" sz="3200" dirty="0" smtClean="0">
                <a:latin typeface="Cambria Math" pitchFamily="18" charset="0"/>
                <a:ea typeface="Cambria Math" pitchFamily="18" charset="0"/>
              </a:rPr>
              <a:t> make decisions for them.</a:t>
            </a:r>
          </a:p>
          <a:p>
            <a:pPr algn="just"/>
            <a:r>
              <a:rPr lang="en-US" sz="3200" dirty="0" smtClean="0">
                <a:latin typeface="Cambria Math" pitchFamily="18" charset="0"/>
                <a:ea typeface="Cambria Math" pitchFamily="18" charset="0"/>
              </a:rPr>
              <a:t>The value of informed consent is closely related to the values of </a:t>
            </a:r>
            <a:r>
              <a:rPr lang="en-US" sz="3200" u="sng" dirty="0" smtClean="0">
                <a:latin typeface="Cambria Math" pitchFamily="18" charset="0"/>
                <a:ea typeface="Cambria Math" pitchFamily="18" charset="0"/>
                <a:hlinkClick r:id="rId4" tooltip="Autonomy"/>
              </a:rPr>
              <a:t>autonomy</a:t>
            </a:r>
            <a:r>
              <a:rPr lang="en-US" sz="3200" dirty="0" smtClean="0">
                <a:latin typeface="Cambria Math" pitchFamily="18" charset="0"/>
                <a:ea typeface="Cambria Math" pitchFamily="18" charset="0"/>
              </a:rPr>
              <a:t> and truth telling.</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latin typeface="Times New Roman" pitchFamily="18" charset="0"/>
                <a:cs typeface="Times New Roman" pitchFamily="18" charset="0"/>
              </a:rPr>
              <a:t>Consent</a:t>
            </a:r>
            <a:endParaRPr lang="en-US" b="1"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cstate="print"/>
          <a:srcRect/>
          <a:stretch>
            <a:fillRect/>
          </a:stretch>
        </p:blipFill>
        <p:spPr bwMode="auto">
          <a:xfrm>
            <a:off x="353717" y="1066800"/>
            <a:ext cx="8790283"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5" name="Content Placeholder 4"/>
          <p:cNvSpPr>
            <a:spLocks noGrp="1"/>
          </p:cNvSpPr>
          <p:nvPr>
            <p:ph idx="1"/>
          </p:nvPr>
        </p:nvSpPr>
        <p:spPr>
          <a:xfrm>
            <a:off x="457200" y="1481328"/>
            <a:ext cx="8229600" cy="4995672"/>
          </a:xfrm>
        </p:spPr>
        <p:txBody>
          <a:bodyPr>
            <a:normAutofit fontScale="92500" lnSpcReduction="20000"/>
          </a:bodyPr>
          <a:lstStyle/>
          <a:p>
            <a:r>
              <a:rPr lang="en-US" dirty="0" smtClean="0">
                <a:latin typeface="Cambria Math" pitchFamily="18" charset="0"/>
                <a:ea typeface="Cambria Math" pitchFamily="18" charset="0"/>
              </a:rPr>
              <a:t>Take consent of patient or relative (if patient is unconscious/minor/mentally ill) for any kind of procedure/treatment.</a:t>
            </a:r>
          </a:p>
          <a:p>
            <a:r>
              <a:rPr lang="en-US" dirty="0" smtClean="0">
                <a:latin typeface="Cambria Math" pitchFamily="18" charset="0"/>
                <a:ea typeface="Cambria Math" pitchFamily="18" charset="0"/>
              </a:rPr>
              <a:t>Allow the relative to be with the patient if indicated.</a:t>
            </a:r>
          </a:p>
          <a:p>
            <a:r>
              <a:rPr lang="en-US" dirty="0" smtClean="0">
                <a:latin typeface="Cambria Math" pitchFamily="18" charset="0"/>
                <a:ea typeface="Cambria Math" pitchFamily="18" charset="0"/>
              </a:rPr>
              <a:t>Avoid answering enquiries to insurance agents.</a:t>
            </a:r>
          </a:p>
          <a:p>
            <a:r>
              <a:rPr lang="en-US" dirty="0" smtClean="0">
                <a:latin typeface="Cambria Math" pitchFamily="18" charset="0"/>
                <a:ea typeface="Cambria Math" pitchFamily="18" charset="0"/>
              </a:rPr>
              <a:t>The condition of the patient should be reported verbally only.</a:t>
            </a:r>
          </a:p>
          <a:p>
            <a:r>
              <a:rPr lang="en-US" dirty="0" smtClean="0">
                <a:latin typeface="Cambria Math" pitchFamily="18" charset="0"/>
                <a:ea typeface="Cambria Math" pitchFamily="18" charset="0"/>
              </a:rPr>
              <a:t>Do not provide information to police/media or any other public agent.</a:t>
            </a:r>
          </a:p>
          <a:p>
            <a:r>
              <a:rPr lang="en-US" dirty="0" smtClean="0">
                <a:latin typeface="Cambria Math" pitchFamily="18" charset="0"/>
                <a:ea typeface="Cambria Math" pitchFamily="18" charset="0"/>
              </a:rPr>
              <a:t>The Director of the hospital  has the power to divulge the information to other party.</a:t>
            </a:r>
          </a:p>
        </p:txBody>
      </p:sp>
      <p:sp>
        <p:nvSpPr>
          <p:cNvPr id="6" name="Title 1"/>
          <p:cNvSpPr>
            <a:spLocks noGrp="1"/>
          </p:cNvSpPr>
          <p:nvPr>
            <p:ph type="title"/>
          </p:nvPr>
        </p:nvSpPr>
        <p:spPr>
          <a:xfrm>
            <a:off x="457200" y="274638"/>
            <a:ext cx="8229600" cy="715962"/>
          </a:xfrm>
        </p:spPr>
        <p:txBody>
          <a:bodyPr>
            <a:normAutofit/>
          </a:bodyPr>
          <a:lstStyle/>
          <a:p>
            <a:endParaRPr lang="en-US" sz="3200" b="1"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E6F34AC9-0F5E-4238-8C80-736851C0C6A7}"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itchFamily="18" charset="0"/>
                <a:cs typeface="Times New Roman" pitchFamily="18" charset="0"/>
              </a:rPr>
              <a:t>DETAILS OF EXAMINATION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458200" cy="5410200"/>
          </a:xfrm>
        </p:spPr>
        <p:txBody>
          <a:bodyPr>
            <a:noAutofit/>
          </a:bodyPr>
          <a:lstStyle/>
          <a:p>
            <a:pPr>
              <a:buNone/>
            </a:pPr>
            <a:r>
              <a:rPr lang="en-US" sz="3600" dirty="0" smtClean="0">
                <a:latin typeface="Times New Roman" pitchFamily="18" charset="0"/>
                <a:cs typeface="Times New Roman" pitchFamily="18" charset="0"/>
              </a:rPr>
              <a:t>Alleged history – what, who, when, where ?</a:t>
            </a:r>
          </a:p>
          <a:p>
            <a:pPr>
              <a:buNone/>
            </a:pPr>
            <a:endParaRPr lang="en-US" sz="3600" dirty="0" smtClean="0">
              <a:latin typeface="Times New Roman" pitchFamily="18" charset="0"/>
              <a:cs typeface="Times New Roman" pitchFamily="18" charset="0"/>
            </a:endParaRPr>
          </a:p>
          <a:p>
            <a:pPr lvl="0"/>
            <a:r>
              <a:rPr lang="en-US" dirty="0" smtClean="0">
                <a:latin typeface="Times New Roman" pitchFamily="18" charset="0"/>
                <a:cs typeface="Times New Roman" pitchFamily="18" charset="0"/>
              </a:rPr>
              <a:t> To be precise and to the point</a:t>
            </a:r>
          </a:p>
          <a:p>
            <a:pPr lvl="0"/>
            <a:r>
              <a:rPr lang="en-US" dirty="0" smtClean="0">
                <a:latin typeface="Times New Roman" pitchFamily="18" charset="0"/>
                <a:cs typeface="Times New Roman" pitchFamily="18" charset="0"/>
              </a:rPr>
              <a:t> Legibly/clearly written</a:t>
            </a:r>
          </a:p>
          <a:p>
            <a:pPr lvl="0"/>
            <a:r>
              <a:rPr lang="en-US" dirty="0" smtClean="0">
                <a:latin typeface="Times New Roman" pitchFamily="18" charset="0"/>
                <a:cs typeface="Times New Roman" pitchFamily="18" charset="0"/>
              </a:rPr>
              <a:t> Description of injuries </a:t>
            </a:r>
          </a:p>
          <a:p>
            <a:pPr lvl="0"/>
            <a:r>
              <a:rPr lang="en-US" dirty="0" smtClean="0">
                <a:latin typeface="Times New Roman" pitchFamily="18" charset="0"/>
                <a:cs typeface="Times New Roman" pitchFamily="18" charset="0"/>
              </a:rPr>
              <a:t> Abbreviations avoided</a:t>
            </a:r>
          </a:p>
          <a:p>
            <a:pPr lvl="0"/>
            <a:r>
              <a:rPr lang="en-US" dirty="0" smtClean="0">
                <a:latin typeface="Times New Roman" pitchFamily="18" charset="0"/>
                <a:cs typeface="Times New Roman" pitchFamily="18" charset="0"/>
              </a:rPr>
              <a:t> When in doubt consultation obtained</a:t>
            </a:r>
          </a:p>
          <a:p>
            <a:pPr lvl="0"/>
            <a:r>
              <a:rPr lang="en-US" dirty="0" smtClean="0">
                <a:latin typeface="Times New Roman" pitchFamily="18" charset="0"/>
                <a:cs typeface="Times New Roman" pitchFamily="18" charset="0"/>
              </a:rPr>
              <a:t>Minor injuries also noted in case of  </a:t>
            </a:r>
            <a:r>
              <a:rPr lang="en-US" dirty="0" err="1" smtClean="0">
                <a:latin typeface="Times New Roman" pitchFamily="18" charset="0"/>
                <a:cs typeface="Times New Roman" pitchFamily="18" charset="0"/>
              </a:rPr>
              <a:t>polytrauma</a:t>
            </a:r>
            <a:r>
              <a:rPr lang="en-US" dirty="0" smtClean="0">
                <a:latin typeface="Times New Roman" pitchFamily="18" charset="0"/>
                <a:cs typeface="Times New Roman" pitchFamily="18" charset="0"/>
              </a:rPr>
              <a:t> / multiple injuries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600200"/>
            <a:ext cx="8229600" cy="4953000"/>
          </a:xfrm>
        </p:spPr>
        <p:txBody>
          <a:bodyPr>
            <a:normAutofit fontScale="92500" lnSpcReduction="10000"/>
          </a:bodyPr>
          <a:lstStyle/>
          <a:p>
            <a:pPr lvl="0"/>
            <a:r>
              <a:rPr lang="en-US" dirty="0" smtClean="0">
                <a:latin typeface="Times New Roman" pitchFamily="18" charset="0"/>
                <a:cs typeface="Times New Roman" pitchFamily="18" charset="0"/>
              </a:rPr>
              <a:t>Gastric </a:t>
            </a:r>
            <a:r>
              <a:rPr lang="en-US" dirty="0" err="1" smtClean="0">
                <a:latin typeface="Times New Roman" pitchFamily="18" charset="0"/>
                <a:cs typeface="Times New Roman" pitchFamily="18" charset="0"/>
              </a:rPr>
              <a:t>lavage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vomitus</a:t>
            </a:r>
            <a:r>
              <a:rPr lang="en-US" dirty="0" smtClean="0">
                <a:latin typeface="Times New Roman" pitchFamily="18" charset="0"/>
                <a:cs typeface="Times New Roman" pitchFamily="18" charset="0"/>
              </a:rPr>
              <a:t> in poisoning cases</a:t>
            </a:r>
          </a:p>
          <a:p>
            <a:pPr lvl="0"/>
            <a:r>
              <a:rPr lang="en-US" dirty="0" smtClean="0">
                <a:latin typeface="Times New Roman" pitchFamily="18" charset="0"/>
                <a:cs typeface="Times New Roman" pitchFamily="18" charset="0"/>
              </a:rPr>
              <a:t>Blood in alcoholic/poisoning cases/drug abuse or for DNA test</a:t>
            </a:r>
          </a:p>
          <a:p>
            <a:pPr lvl="0"/>
            <a:r>
              <a:rPr lang="en-US" dirty="0" smtClean="0">
                <a:latin typeface="Times New Roman" pitchFamily="18" charset="0"/>
                <a:cs typeface="Times New Roman" pitchFamily="18" charset="0"/>
              </a:rPr>
              <a:t>Clothes in assault/injury/fire-arm/burn cases</a:t>
            </a:r>
          </a:p>
          <a:p>
            <a:pPr lvl="0"/>
            <a:r>
              <a:rPr lang="en-US" dirty="0" smtClean="0">
                <a:latin typeface="Times New Roman" pitchFamily="18" charset="0"/>
                <a:cs typeface="Times New Roman" pitchFamily="18" charset="0"/>
              </a:rPr>
              <a:t>Nail clippings in assault/rape cases</a:t>
            </a:r>
          </a:p>
          <a:p>
            <a:pPr lvl="0"/>
            <a:r>
              <a:rPr lang="en-US" dirty="0" smtClean="0">
                <a:latin typeface="Times New Roman" pitchFamily="18" charset="0"/>
                <a:cs typeface="Times New Roman" pitchFamily="18" charset="0"/>
              </a:rPr>
              <a:t>Pellets/bullet etc. if recovered</a:t>
            </a:r>
          </a:p>
          <a:p>
            <a:pPr lvl="0"/>
            <a:r>
              <a:rPr lang="en-US" dirty="0" smtClean="0">
                <a:latin typeface="Times New Roman" pitchFamily="18" charset="0"/>
                <a:cs typeface="Times New Roman" pitchFamily="18" charset="0"/>
              </a:rPr>
              <a:t>Vaginal swabs/public hair in rape cases</a:t>
            </a:r>
          </a:p>
          <a:p>
            <a:pPr lvl="0"/>
            <a:r>
              <a:rPr lang="en-US" dirty="0" smtClean="0">
                <a:latin typeface="Times New Roman" pitchFamily="18" charset="0"/>
                <a:cs typeface="Times New Roman" pitchFamily="18" charset="0"/>
              </a:rPr>
              <a:t>Swabs in un-natural sexual offence cases</a:t>
            </a:r>
          </a:p>
          <a:p>
            <a:pPr lvl="0"/>
            <a:r>
              <a:rPr lang="en-US" dirty="0" smtClean="0">
                <a:latin typeface="Times New Roman" pitchFamily="18" charset="0"/>
                <a:cs typeface="Times New Roman" pitchFamily="18" charset="0"/>
              </a:rPr>
              <a:t>Swabs from fire-arm entry wounds</a:t>
            </a:r>
          </a:p>
          <a:p>
            <a:pPr lvl="0"/>
            <a:r>
              <a:rPr lang="en-US" dirty="0" smtClean="0">
                <a:latin typeface="Times New Roman" pitchFamily="18" charset="0"/>
                <a:cs typeface="Times New Roman" pitchFamily="18" charset="0"/>
              </a:rPr>
              <a:t>Washing from hands in fire-arm suicide cases</a:t>
            </a:r>
          </a:p>
        </p:txBody>
      </p:sp>
      <p:sp>
        <p:nvSpPr>
          <p:cNvPr id="3" name="Slide Number Placeholder 2"/>
          <p:cNvSpPr>
            <a:spLocks noGrp="1"/>
          </p:cNvSpPr>
          <p:nvPr>
            <p:ph type="sldNum" sz="quarter" idx="12"/>
          </p:nvPr>
        </p:nvSpPr>
        <p:spPr/>
        <p:txBody>
          <a:bodyPr/>
          <a:lstStyle/>
          <a:p>
            <a:fld id="{E93C00AD-07A2-4E9F-A55E-9624E8909377}"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b="1" dirty="0" smtClean="0"/>
              <a:t> </a:t>
            </a:r>
            <a:r>
              <a:rPr lang="en-US" sz="3600" b="1" dirty="0" smtClean="0">
                <a:latin typeface="Times New Roman" pitchFamily="18" charset="0"/>
                <a:cs typeface="Times New Roman" pitchFamily="18" charset="0"/>
              </a:rPr>
              <a:t>COLLECTION AND PRESERVATION OF SAMPLES </a:t>
            </a:r>
            <a:endParaRPr lang="en-US" sz="3600" dirty="0">
              <a:latin typeface="Times New Roman"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609600"/>
            <a:ext cx="8229600" cy="6248400"/>
          </a:xfrm>
        </p:spPr>
        <p:txBody>
          <a:bodyPr>
            <a:normAutofit fontScale="92500" lnSpcReduction="20000"/>
          </a:bodyPr>
          <a:lstStyle/>
          <a:p>
            <a:pPr lvl="0"/>
            <a:r>
              <a:rPr lang="en-US" dirty="0" smtClean="0">
                <a:latin typeface="Times New Roman" pitchFamily="18" charset="0"/>
                <a:cs typeface="Times New Roman" pitchFamily="18" charset="0"/>
              </a:rPr>
              <a:t>Urine for pregnancy test in rape cases</a:t>
            </a:r>
          </a:p>
          <a:p>
            <a:pPr lvl="0"/>
            <a:r>
              <a:rPr lang="en-US" dirty="0" smtClean="0">
                <a:latin typeface="Times New Roman" pitchFamily="18" charset="0"/>
                <a:cs typeface="Times New Roman" pitchFamily="18" charset="0"/>
              </a:rPr>
              <a:t>Undergarments</a:t>
            </a:r>
          </a:p>
          <a:p>
            <a:pPr lvl="0"/>
            <a:r>
              <a:rPr lang="en-US" dirty="0" smtClean="0">
                <a:latin typeface="Times New Roman" pitchFamily="18" charset="0"/>
                <a:cs typeface="Times New Roman" pitchFamily="18" charset="0"/>
              </a:rPr>
              <a:t>Swabs from </a:t>
            </a:r>
            <a:r>
              <a:rPr lang="en-US" dirty="0" err="1" smtClean="0">
                <a:latin typeface="Times New Roman" pitchFamily="18" charset="0"/>
                <a:cs typeface="Times New Roman" pitchFamily="18" charset="0"/>
              </a:rPr>
              <a:t>glans</a:t>
            </a:r>
            <a:r>
              <a:rPr lang="en-US" dirty="0" smtClean="0">
                <a:latin typeface="Times New Roman" pitchFamily="18" charset="0"/>
                <a:cs typeface="Times New Roman" pitchFamily="18" charset="0"/>
              </a:rPr>
              <a:t> penis in rape/unnatural sexual offences</a:t>
            </a:r>
          </a:p>
          <a:p>
            <a:pPr lvl="0"/>
            <a:r>
              <a:rPr lang="en-US" dirty="0" smtClean="0">
                <a:latin typeface="Times New Roman" pitchFamily="18" charset="0"/>
                <a:cs typeface="Times New Roman" pitchFamily="18" charset="0"/>
              </a:rPr>
              <a:t>Swab from bite marks for blood/DNA test</a:t>
            </a:r>
          </a:p>
          <a:p>
            <a:pPr lvl="0"/>
            <a:r>
              <a:rPr lang="en-US" dirty="0" smtClean="0">
                <a:latin typeface="Times New Roman" pitchFamily="18" charset="0"/>
                <a:cs typeface="Times New Roman" pitchFamily="18" charset="0"/>
              </a:rPr>
              <a:t>Nails and hair in chronic poisoning of heavy metals</a:t>
            </a:r>
          </a:p>
          <a:p>
            <a:pPr lvl="0"/>
            <a:r>
              <a:rPr lang="en-US" dirty="0" smtClean="0">
                <a:latin typeface="Times New Roman" pitchFamily="18" charset="0"/>
                <a:cs typeface="Times New Roman" pitchFamily="18" charset="0"/>
              </a:rPr>
              <a:t>Any other material which may be useful in investigation</a:t>
            </a:r>
          </a:p>
          <a:p>
            <a:pPr lvl="0"/>
            <a:r>
              <a:rPr lang="en-US" dirty="0" smtClean="0">
                <a:latin typeface="Times New Roman" pitchFamily="18" charset="0"/>
                <a:cs typeface="Times New Roman" pitchFamily="18" charset="0"/>
              </a:rPr>
              <a:t>Any other exhibit e.g. bottle of poison or tablet or weapon if recovered should be properly labeled and sealed. It is essential to give sample of seal on separate cloth/paper putting initials. The endorsement of sample of seal should also be made in MLR.</a:t>
            </a:r>
          </a:p>
        </p:txBody>
      </p:sp>
      <p:sp>
        <p:nvSpPr>
          <p:cNvPr id="3" name="Slide Number Placeholder 2"/>
          <p:cNvSpPr>
            <a:spLocks noGrp="1"/>
          </p:cNvSpPr>
          <p:nvPr>
            <p:ph type="sldNum" sz="quarter" idx="12"/>
          </p:nvPr>
        </p:nvSpPr>
        <p:spPr/>
        <p:txBody>
          <a:bodyPr/>
          <a:lstStyle/>
          <a:p>
            <a:fld id="{E93C00AD-07A2-4E9F-A55E-9624E8909377}" type="slidenum">
              <a:rPr lang="en-US" smtClean="0"/>
              <a:pPr/>
              <a:t>45</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600200"/>
            <a:ext cx="8229600" cy="5105400"/>
          </a:xfrm>
        </p:spPr>
        <p:txBody>
          <a:bodyPr>
            <a:normAutofit fontScale="85000" lnSpcReduction="20000"/>
          </a:bodyPr>
          <a:lstStyle/>
          <a:p>
            <a:pPr>
              <a:buNone/>
            </a:pPr>
            <a:r>
              <a:rPr lang="en-US" b="1" dirty="0" smtClean="0">
                <a:latin typeface="Times New Roman" pitchFamily="18" charset="0"/>
                <a:cs typeface="Times New Roman" pitchFamily="18" charset="0"/>
              </a:rPr>
              <a:t>The following are the do's and don'ts in case a person admitted as a medico-legal case expires. </a:t>
            </a:r>
          </a:p>
          <a:p>
            <a:pPr>
              <a:buNone/>
            </a:pPr>
            <a:endParaRPr lang="en-US" dirty="0" smtClean="0">
              <a:latin typeface="Times New Roman" pitchFamily="18" charset="0"/>
              <a:cs typeface="Times New Roman" pitchFamily="18" charset="0"/>
            </a:endParaRPr>
          </a:p>
          <a:p>
            <a:pPr lvl="0"/>
            <a:r>
              <a:rPr lang="en-US" sz="3800" dirty="0" smtClean="0">
                <a:latin typeface="Times New Roman" pitchFamily="18" charset="0"/>
                <a:cs typeface="Times New Roman" pitchFamily="18" charset="0"/>
              </a:rPr>
              <a:t>Police Informed immediately.</a:t>
            </a:r>
          </a:p>
          <a:p>
            <a:pPr lvl="0"/>
            <a:r>
              <a:rPr lang="en-US" sz="3800" dirty="0" smtClean="0">
                <a:latin typeface="Times New Roman" pitchFamily="18" charset="0"/>
                <a:cs typeface="Times New Roman" pitchFamily="18" charset="0"/>
              </a:rPr>
              <a:t>Body sent to the hospital mortuary for preservation, till the legal formalities are completed and the police releases the body to the lawful heirs.</a:t>
            </a:r>
          </a:p>
          <a:p>
            <a:pPr lvl="0"/>
            <a:r>
              <a:rPr lang="en-US" sz="3800" dirty="0" smtClean="0">
                <a:latin typeface="Times New Roman" pitchFamily="18" charset="0"/>
                <a:cs typeface="Times New Roman" pitchFamily="18" charset="0"/>
              </a:rPr>
              <a:t>Death certificate not issued – even if the patient was admitted.</a:t>
            </a:r>
          </a:p>
          <a:p>
            <a:pPr lvl="0"/>
            <a:r>
              <a:rPr lang="en-US" sz="3800" dirty="0" smtClean="0">
                <a:latin typeface="Times New Roman" pitchFamily="18" charset="0"/>
                <a:cs typeface="Times New Roman" pitchFamily="18" charset="0"/>
              </a:rPr>
              <a:t>Dead body never released to the relatives directly </a:t>
            </a:r>
            <a:endParaRPr lang="en-US" sz="38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46</a:t>
            </a:fld>
            <a:endParaRPr lang="en-US"/>
          </a:p>
        </p:txBody>
      </p:sp>
      <p:sp>
        <p:nvSpPr>
          <p:cNvPr id="4" name="Title 3"/>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Death of a person admitted as a medico-legal case</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 </a:t>
            </a:r>
            <a:endParaRPr lang="en-US" dirty="0">
              <a:latin typeface="Times New Roman"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p:txBody>
          <a:bodyPr>
            <a:noAutofit/>
          </a:bodyPr>
          <a:lstStyle/>
          <a:p>
            <a:pPr lvl="0" algn="just"/>
            <a:r>
              <a:rPr lang="en-US" sz="4000" dirty="0" smtClean="0">
                <a:latin typeface="Times New Roman" pitchFamily="18" charset="0"/>
                <a:cs typeface="Times New Roman" pitchFamily="18" charset="0"/>
              </a:rPr>
              <a:t>Police to be informed if not already done</a:t>
            </a:r>
          </a:p>
          <a:p>
            <a:pPr lvl="0" algn="just"/>
            <a:r>
              <a:rPr lang="en-US" sz="4000" dirty="0" smtClean="0">
                <a:latin typeface="Times New Roman" pitchFamily="18" charset="0"/>
                <a:cs typeface="Times New Roman" pitchFamily="18" charset="0"/>
              </a:rPr>
              <a:t> No injuries noted in MLC record</a:t>
            </a:r>
          </a:p>
          <a:p>
            <a:pPr lvl="0" algn="just"/>
            <a:r>
              <a:rPr lang="en-US" sz="4000" dirty="0" smtClean="0">
                <a:latin typeface="Times New Roman" pitchFamily="18" charset="0"/>
                <a:cs typeface="Times New Roman" pitchFamily="18" charset="0"/>
              </a:rPr>
              <a:t> Articles in possession  documented and handed over to relatives/police </a:t>
            </a:r>
          </a:p>
          <a:p>
            <a:pPr lvl="0" algn="just"/>
            <a:r>
              <a:rPr lang="en-US" sz="4000" dirty="0" smtClean="0">
                <a:latin typeface="Times New Roman" pitchFamily="18" charset="0"/>
                <a:cs typeface="Times New Roman" pitchFamily="18" charset="0"/>
              </a:rPr>
              <a:t> Dead body to be sent to hospital mortuary</a:t>
            </a:r>
          </a:p>
        </p:txBody>
      </p:sp>
      <p:sp>
        <p:nvSpPr>
          <p:cNvPr id="3" name="Slide Number Placeholder 2"/>
          <p:cNvSpPr>
            <a:spLocks noGrp="1"/>
          </p:cNvSpPr>
          <p:nvPr>
            <p:ph type="sldNum" sz="quarter" idx="12"/>
          </p:nvPr>
        </p:nvSpPr>
        <p:spPr/>
        <p:txBody>
          <a:bodyPr/>
          <a:lstStyle/>
          <a:p>
            <a:fld id="{E93C00AD-07A2-4E9F-A55E-9624E8909377}" type="slidenum">
              <a:rPr lang="en-US" smtClean="0"/>
              <a:pPr/>
              <a:t>47</a:t>
            </a:fld>
            <a:endParaRPr lang="en-US"/>
          </a:p>
        </p:txBody>
      </p:sp>
      <p:sp>
        <p:nvSpPr>
          <p:cNvPr id="4" name="Title 3"/>
          <p:cNvSpPr>
            <a:spLocks noGrp="1"/>
          </p:cNvSpPr>
          <p:nvPr>
            <p:ph type="title"/>
          </p:nvPr>
        </p:nvSpPr>
        <p:spPr/>
        <p:txBody>
          <a:bodyPr>
            <a:normAutofit fontScale="90000"/>
          </a:bodyPr>
          <a:lstStyle/>
          <a:p>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r>
              <a:rPr lang="en-US" sz="4000" b="1" dirty="0" smtClean="0">
                <a:latin typeface="Times New Roman" pitchFamily="18" charset="0"/>
                <a:cs typeface="Times New Roman" pitchFamily="18" charset="0"/>
              </a:rPr>
              <a:t>BROUGHT IN DEAD PATIENTS</a:t>
            </a:r>
            <a:br>
              <a:rPr lang="en-US" sz="4000" b="1" dirty="0" smtClean="0">
                <a:latin typeface="Times New Roman" pitchFamily="18" charset="0"/>
                <a:cs typeface="Times New Roman" pitchFamily="18" charset="0"/>
              </a:rPr>
            </a:br>
            <a:r>
              <a:rPr lang="en-US" b="1" dirty="0" smtClean="0"/>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295400"/>
            <a:ext cx="8229600" cy="4830763"/>
          </a:xfrm>
        </p:spPr>
        <p:txBody>
          <a:bodyPr>
            <a:normAutofit fontScale="92500" lnSpcReduction="20000"/>
          </a:bodyPr>
          <a:lstStyle/>
          <a:p>
            <a:r>
              <a:rPr lang="en-CA" dirty="0" smtClean="0">
                <a:latin typeface="Times New Roman" pitchFamily="18" charset="0"/>
                <a:cs typeface="Times New Roman" pitchFamily="18" charset="0"/>
              </a:rPr>
              <a:t>Confirm death – Date and time</a:t>
            </a:r>
          </a:p>
          <a:p>
            <a:r>
              <a:rPr lang="en-CA" dirty="0" smtClean="0">
                <a:latin typeface="Times New Roman" pitchFamily="18" charset="0"/>
                <a:cs typeface="Times New Roman" pitchFamily="18" charset="0"/>
              </a:rPr>
              <a:t>Write the cause of death or probable cause of death</a:t>
            </a:r>
          </a:p>
          <a:p>
            <a:r>
              <a:rPr lang="en-CA" dirty="0" smtClean="0">
                <a:latin typeface="Times New Roman" pitchFamily="18" charset="0"/>
                <a:cs typeface="Times New Roman" pitchFamily="18" charset="0"/>
              </a:rPr>
              <a:t>Sign and write your name</a:t>
            </a:r>
          </a:p>
          <a:p>
            <a:r>
              <a:rPr lang="en-CA" dirty="0" smtClean="0">
                <a:latin typeface="Times New Roman" pitchFamily="18" charset="0"/>
                <a:cs typeface="Times New Roman" pitchFamily="18" charset="0"/>
              </a:rPr>
              <a:t>Declaration of Death should be issued (only in natural deaths)</a:t>
            </a:r>
          </a:p>
          <a:p>
            <a:endParaRPr lang="en-CA" dirty="0" smtClean="0">
              <a:latin typeface="Times New Roman" pitchFamily="18" charset="0"/>
              <a:cs typeface="Times New Roman" pitchFamily="18" charset="0"/>
            </a:endParaRPr>
          </a:p>
          <a:p>
            <a:r>
              <a:rPr lang="en-CA" dirty="0" smtClean="0">
                <a:latin typeface="Times New Roman" pitchFamily="18" charset="0"/>
                <a:cs typeface="Times New Roman" pitchFamily="18" charset="0"/>
              </a:rPr>
              <a:t>Summarise the presentation/history/medical and surgical procedures/treatment/diagnosis/causation of death and write to the MS/Director and send BHT to MS/Director’s office.</a:t>
            </a:r>
          </a:p>
          <a:p>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48</a:t>
            </a:fld>
            <a:endParaRPr lang="en-US"/>
          </a:p>
        </p:txBody>
      </p:sp>
      <p:sp>
        <p:nvSpPr>
          <p:cNvPr id="4" name="Title 3"/>
          <p:cNvSpPr>
            <a:spLocks noGrp="1"/>
          </p:cNvSpPr>
          <p:nvPr>
            <p:ph type="title"/>
          </p:nvPr>
        </p:nvSpPr>
        <p:spPr/>
        <p:txBody>
          <a:bodyPr/>
          <a:lstStyle/>
          <a:p>
            <a:r>
              <a:rPr lang="en-US" dirty="0" smtClean="0">
                <a:latin typeface="Cambria Math" pitchFamily="18" charset="0"/>
                <a:ea typeface="Cambria Math" pitchFamily="18" charset="0"/>
              </a:rPr>
              <a:t>In case of a death in ward</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295400"/>
            <a:ext cx="8229600" cy="4830763"/>
          </a:xfrm>
        </p:spPr>
        <p:txBody>
          <a:bodyPr>
            <a:normAutofit fontScale="85000" lnSpcReduction="20000"/>
          </a:bodyPr>
          <a:lstStyle/>
          <a:p>
            <a:pPr algn="just">
              <a:buNone/>
            </a:pPr>
            <a:endParaRPr lang="en-CA" dirty="0" smtClean="0">
              <a:latin typeface="Times New Roman" pitchFamily="18" charset="0"/>
              <a:cs typeface="Times New Roman" pitchFamily="18" charset="0"/>
            </a:endParaRPr>
          </a:p>
          <a:p>
            <a:pPr algn="just">
              <a:buNone/>
            </a:pPr>
            <a:r>
              <a:rPr lang="en-CA" dirty="0" smtClean="0">
                <a:latin typeface="Times New Roman" pitchFamily="18" charset="0"/>
                <a:cs typeface="Times New Roman" pitchFamily="18" charset="0"/>
              </a:rPr>
              <a:t>The following deaths should be informed to the police:</a:t>
            </a:r>
          </a:p>
          <a:p>
            <a:pPr marL="457200" indent="-457200" algn="just">
              <a:buAutoNum type="arabicPeriod"/>
            </a:pPr>
            <a:r>
              <a:rPr lang="en-CA" dirty="0" smtClean="0">
                <a:latin typeface="Times New Roman" pitchFamily="18" charset="0"/>
                <a:cs typeface="Times New Roman" pitchFamily="18" charset="0"/>
              </a:rPr>
              <a:t>Unnatural deaths (no need to write COD)</a:t>
            </a:r>
          </a:p>
          <a:p>
            <a:pPr marL="457200" indent="-457200" algn="just">
              <a:buNone/>
            </a:pPr>
            <a:r>
              <a:rPr lang="en-CA" dirty="0" smtClean="0">
                <a:latin typeface="Times New Roman" pitchFamily="18" charset="0"/>
                <a:cs typeface="Times New Roman" pitchFamily="18" charset="0"/>
              </a:rPr>
              <a:t>		- Accidents </a:t>
            </a:r>
          </a:p>
          <a:p>
            <a:pPr marL="457200" indent="-457200" algn="just">
              <a:buNone/>
            </a:pPr>
            <a:r>
              <a:rPr lang="en-CA" dirty="0" smtClean="0">
                <a:latin typeface="Times New Roman" pitchFamily="18" charset="0"/>
                <a:cs typeface="Times New Roman" pitchFamily="18" charset="0"/>
              </a:rPr>
              <a:t>		- Suicide</a:t>
            </a:r>
          </a:p>
          <a:p>
            <a:pPr marL="457200" indent="-457200">
              <a:buNone/>
            </a:pPr>
            <a:r>
              <a:rPr lang="en-CA" dirty="0" smtClean="0">
                <a:latin typeface="Times New Roman" pitchFamily="18" charset="0"/>
                <a:cs typeface="Times New Roman" pitchFamily="18" charset="0"/>
              </a:rPr>
              <a:t>		- Homicide</a:t>
            </a:r>
          </a:p>
          <a:p>
            <a:pPr marL="457200" indent="-457200">
              <a:buNone/>
            </a:pPr>
            <a:r>
              <a:rPr lang="en-CA" dirty="0" smtClean="0">
                <a:latin typeface="Times New Roman" pitchFamily="18" charset="0"/>
                <a:cs typeface="Times New Roman" pitchFamily="18" charset="0"/>
              </a:rPr>
              <a:t>2.  Rabies and other diseases following animal attack</a:t>
            </a:r>
          </a:p>
          <a:p>
            <a:pPr marL="457200" indent="-457200">
              <a:buNone/>
            </a:pPr>
            <a:r>
              <a:rPr lang="en-CA" dirty="0" smtClean="0">
                <a:latin typeface="Times New Roman" pitchFamily="18" charset="0"/>
                <a:cs typeface="Times New Roman" pitchFamily="18" charset="0"/>
              </a:rPr>
              <a:t>3.	COD unknown</a:t>
            </a:r>
          </a:p>
          <a:p>
            <a:pPr marL="457200" indent="-457200">
              <a:buNone/>
            </a:pPr>
            <a:r>
              <a:rPr lang="en-CA" dirty="0" smtClean="0">
                <a:latin typeface="Times New Roman" pitchFamily="18" charset="0"/>
                <a:cs typeface="Times New Roman" pitchFamily="18" charset="0"/>
              </a:rPr>
              <a:t>4.	Death under suspicious circumstances</a:t>
            </a:r>
          </a:p>
          <a:p>
            <a:pPr marL="457200" indent="-457200">
              <a:buNone/>
            </a:pPr>
            <a:r>
              <a:rPr lang="en-CA" dirty="0" smtClean="0">
                <a:latin typeface="Times New Roman" pitchFamily="18" charset="0"/>
                <a:cs typeface="Times New Roman" pitchFamily="18" charset="0"/>
              </a:rPr>
              <a:t>5.	Death in police custody, prison, mental hospital, leprosy hospital,</a:t>
            </a:r>
          </a:p>
          <a:p>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49</a:t>
            </a:fld>
            <a:endParaRPr lang="en-US"/>
          </a:p>
        </p:txBody>
      </p:sp>
      <p:sp>
        <p:nvSpPr>
          <p:cNvPr id="4" name="Title 3"/>
          <p:cNvSpPr>
            <a:spLocks noGrp="1"/>
          </p:cNvSpPr>
          <p:nvPr>
            <p:ph type="title"/>
          </p:nvPr>
        </p:nvSpPr>
        <p:spPr/>
        <p:txBody>
          <a:bodyPr>
            <a:normAutofit fontScale="90000"/>
          </a:bodyPr>
          <a:lstStyle/>
          <a:p>
            <a:r>
              <a:rPr lang="en-CA" b="1" u="sng" dirty="0" smtClean="0">
                <a:solidFill>
                  <a:srgbClr val="7030A0"/>
                </a:solidFill>
                <a:latin typeface="Times New Roman" pitchFamily="18" charset="0"/>
                <a:cs typeface="Times New Roman" pitchFamily="18" charset="0"/>
              </a:rPr>
              <a:t>Requesting an Inquest:</a:t>
            </a:r>
            <a:br>
              <a:rPr lang="en-CA" b="1" u="sng" dirty="0" smtClean="0">
                <a:solidFill>
                  <a:srgbClr val="7030A0"/>
                </a:solidFill>
                <a:latin typeface="Times New Roman" pitchFamily="18" charset="0"/>
                <a:cs typeface="Times New Roman" pitchFamily="18" charset="0"/>
              </a:rPr>
            </a:b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143000"/>
            <a:ext cx="8229600" cy="4983163"/>
          </a:xfrm>
        </p:spPr>
        <p:txBody>
          <a:bodyPr>
            <a:normAutofit fontScale="92500" lnSpcReduction="10000"/>
          </a:bodyPr>
          <a:lstStyle/>
          <a:p>
            <a:pPr marL="0" lvl="0" indent="0" fontAlgn="base">
              <a:spcBef>
                <a:spcPct val="0"/>
              </a:spcBef>
              <a:spcAft>
                <a:spcPct val="0"/>
              </a:spcAft>
              <a:buNone/>
              <a:tabLst>
                <a:tab pos="369888"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MEDICO-LEGAL EXAMINATIONS (CLINICAL)</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369888"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Medical Officers in-charge of Institutions must give information to the Officer in-charge of the nearest Police Station, regarding admission or treatment of patients following </a:t>
            </a:r>
          </a:p>
          <a:p>
            <a:pPr marL="400050" lvl="1" indent="0" eaLnBrk="0" fontAlgn="base" hangingPunct="0">
              <a:spcBef>
                <a:spcPct val="0"/>
              </a:spcBef>
              <a:spcAft>
                <a:spcPct val="0"/>
              </a:spcAft>
              <a:tabLst>
                <a:tab pos="369888"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intentional violence, </a:t>
            </a:r>
          </a:p>
          <a:p>
            <a:pPr marL="400050" lvl="1" indent="0" eaLnBrk="0" fontAlgn="base" hangingPunct="0">
              <a:spcBef>
                <a:spcPct val="0"/>
              </a:spcBef>
              <a:spcAft>
                <a:spcPct val="0"/>
              </a:spcAft>
              <a:tabLst>
                <a:tab pos="369888"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sexual assaults, </a:t>
            </a:r>
          </a:p>
          <a:p>
            <a:pPr marL="400050" lvl="1" indent="0" eaLnBrk="0" fontAlgn="base" hangingPunct="0">
              <a:spcBef>
                <a:spcPct val="0"/>
              </a:spcBef>
              <a:spcAft>
                <a:spcPct val="0"/>
              </a:spcAft>
              <a:tabLst>
                <a:tab pos="369888"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accidents, </a:t>
            </a:r>
          </a:p>
          <a:p>
            <a:pPr marL="400050" lvl="1" indent="0" eaLnBrk="0" fontAlgn="base" hangingPunct="0">
              <a:spcBef>
                <a:spcPct val="0"/>
              </a:spcBef>
              <a:spcAft>
                <a:spcPct val="0"/>
              </a:spcAft>
              <a:tabLst>
                <a:tab pos="369888"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poisoning or </a:t>
            </a:r>
          </a:p>
          <a:p>
            <a:pPr marL="400050" lvl="1" indent="0" eaLnBrk="0" fontAlgn="base" hangingPunct="0">
              <a:spcBef>
                <a:spcPct val="0"/>
              </a:spcBef>
              <a:spcAft>
                <a:spcPct val="0"/>
              </a:spcAft>
              <a:tabLst>
                <a:tab pos="369888"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any other situation where there is reasonable ground to suspect that a crime had been committed.</a:t>
            </a:r>
            <a:endParaRPr kumimoji="0" lang="en-US" sz="4400" b="0" i="0" u="none" strike="noStrike" cap="none" normalizeH="0" baseline="0" dirty="0" smtClean="0">
              <a:ln>
                <a:noFill/>
              </a:ln>
              <a:solidFill>
                <a:schemeClr val="tx1"/>
              </a:solidFill>
              <a:effectLst/>
              <a:latin typeface="Arial" pitchFamily="34" charset="0"/>
              <a:cs typeface="Arial" pitchFamily="34" charset="0"/>
            </a:endParaRP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143000"/>
            <a:ext cx="8229600" cy="4983163"/>
          </a:xfrm>
        </p:spPr>
        <p:txBody>
          <a:bodyPr>
            <a:normAutofit fontScale="92500" lnSpcReduction="20000"/>
          </a:bodyPr>
          <a:lstStyle/>
          <a:p>
            <a:pPr marL="457200" indent="-457200" algn="just">
              <a:buNone/>
            </a:pPr>
            <a:r>
              <a:rPr lang="en-CA" dirty="0" smtClean="0">
                <a:latin typeface="Times New Roman" pitchFamily="18" charset="0"/>
                <a:cs typeface="Times New Roman" pitchFamily="18" charset="0"/>
              </a:rPr>
              <a:t>6.	Death due to tetanus</a:t>
            </a:r>
          </a:p>
          <a:p>
            <a:pPr marL="514350" indent="-514350" algn="just">
              <a:buAutoNum type="arabicPeriod" startAt="7"/>
            </a:pPr>
            <a:r>
              <a:rPr lang="en-CA" dirty="0" smtClean="0">
                <a:latin typeface="Times New Roman" pitchFamily="18" charset="0"/>
                <a:cs typeface="Times New Roman" pitchFamily="18" charset="0"/>
              </a:rPr>
              <a:t>Death due to criminal circumstances – abortion</a:t>
            </a:r>
          </a:p>
          <a:p>
            <a:pPr marL="514350" indent="-514350" algn="just">
              <a:buAutoNum type="arabicPeriod" startAt="7"/>
            </a:pPr>
            <a:r>
              <a:rPr lang="en-CA" dirty="0" smtClean="0">
                <a:latin typeface="Times New Roman" pitchFamily="18" charset="0"/>
                <a:cs typeface="Times New Roman" pitchFamily="18" charset="0"/>
              </a:rPr>
              <a:t>Deaths under anaesthesia/after surgery</a:t>
            </a:r>
          </a:p>
          <a:p>
            <a:pPr marL="514350" indent="-514350" algn="just">
              <a:buAutoNum type="arabicPeriod" startAt="7"/>
            </a:pPr>
            <a:r>
              <a:rPr lang="en-CA" dirty="0" smtClean="0">
                <a:latin typeface="Times New Roman" pitchFamily="18" charset="0"/>
                <a:cs typeface="Times New Roman" pitchFamily="18" charset="0"/>
              </a:rPr>
              <a:t>Death where allegation of medical negligence is levelled.</a:t>
            </a:r>
          </a:p>
          <a:p>
            <a:pPr marL="514350" indent="-514350" algn="just">
              <a:buAutoNum type="arabicPeriod" startAt="7"/>
            </a:pPr>
            <a:r>
              <a:rPr lang="en-CA" dirty="0" smtClean="0">
                <a:latin typeface="Times New Roman" pitchFamily="18" charset="0"/>
                <a:cs typeface="Times New Roman" pitchFamily="18" charset="0"/>
              </a:rPr>
              <a:t>Deaths following industrial diseases</a:t>
            </a:r>
          </a:p>
          <a:p>
            <a:pPr marL="457200" indent="-457200" algn="just">
              <a:buNone/>
            </a:pPr>
            <a:endParaRPr lang="en-CA" dirty="0" smtClean="0">
              <a:latin typeface="Times New Roman" pitchFamily="18" charset="0"/>
              <a:cs typeface="Times New Roman" pitchFamily="18" charset="0"/>
            </a:endParaRPr>
          </a:p>
          <a:p>
            <a:pPr algn="just">
              <a:buNone/>
            </a:pPr>
            <a:r>
              <a:rPr lang="en-CA" dirty="0" smtClean="0">
                <a:latin typeface="Times New Roman" pitchFamily="18" charset="0"/>
                <a:cs typeface="Times New Roman" pitchFamily="18" charset="0"/>
              </a:rPr>
              <a:t>Write to MS/Director </a:t>
            </a:r>
            <a:r>
              <a:rPr lang="en-CA" dirty="0" smtClean="0">
                <a:solidFill>
                  <a:srgbClr val="FF0000"/>
                </a:solidFill>
                <a:latin typeface="Times New Roman" pitchFamily="18" charset="0"/>
                <a:cs typeface="Times New Roman" pitchFamily="18" charset="0"/>
              </a:rPr>
              <a:t>to</a:t>
            </a:r>
            <a:r>
              <a:rPr lang="en-CA" dirty="0" smtClean="0">
                <a:latin typeface="Times New Roman" pitchFamily="18" charset="0"/>
                <a:cs typeface="Times New Roman" pitchFamily="18" charset="0"/>
              </a:rPr>
              <a:t> </a:t>
            </a:r>
            <a:r>
              <a:rPr lang="en-CA" dirty="0" smtClean="0">
                <a:solidFill>
                  <a:srgbClr val="FF0000"/>
                </a:solidFill>
                <a:latin typeface="Times New Roman" pitchFamily="18" charset="0"/>
                <a:cs typeface="Times New Roman" pitchFamily="18" charset="0"/>
              </a:rPr>
              <a:t>authorize to hold </a:t>
            </a:r>
            <a:r>
              <a:rPr lang="en-CA" dirty="0" smtClean="0">
                <a:latin typeface="Times New Roman" pitchFamily="18" charset="0"/>
                <a:cs typeface="Times New Roman" pitchFamily="18" charset="0"/>
              </a:rPr>
              <a:t>the inquest.</a:t>
            </a:r>
          </a:p>
          <a:p>
            <a:pPr algn="just">
              <a:buNone/>
            </a:pPr>
            <a:r>
              <a:rPr lang="en-CA" dirty="0" smtClean="0">
                <a:latin typeface="Times New Roman" pitchFamily="18" charset="0"/>
                <a:cs typeface="Times New Roman" pitchFamily="18" charset="0"/>
              </a:rPr>
              <a:t>Write to the police </a:t>
            </a:r>
            <a:r>
              <a:rPr lang="en-CA" dirty="0" smtClean="0">
                <a:solidFill>
                  <a:srgbClr val="FF0000"/>
                </a:solidFill>
                <a:latin typeface="Times New Roman" pitchFamily="18" charset="0"/>
                <a:cs typeface="Times New Roman" pitchFamily="18" charset="0"/>
              </a:rPr>
              <a:t>to make arrangements </a:t>
            </a:r>
            <a:r>
              <a:rPr lang="en-CA" dirty="0" smtClean="0">
                <a:latin typeface="Times New Roman" pitchFamily="18" charset="0"/>
                <a:cs typeface="Times New Roman" pitchFamily="18" charset="0"/>
              </a:rPr>
              <a:t>to hold the inquest.</a:t>
            </a:r>
          </a:p>
          <a:p>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50</a:t>
            </a:fld>
            <a:endParaRPr lang="en-US"/>
          </a:p>
        </p:txBody>
      </p:sp>
      <p:sp>
        <p:nvSpPr>
          <p:cNvPr id="4" name="Title 3"/>
          <p:cNvSpPr>
            <a:spLocks noGrp="1"/>
          </p:cNvSpPr>
          <p:nvPr>
            <p:ph type="title"/>
          </p:nvPr>
        </p:nvSpPr>
        <p:spPr/>
        <p:txBody>
          <a:bodyPr/>
          <a:lstStyle/>
          <a:p>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219200"/>
            <a:ext cx="8229600" cy="4906963"/>
          </a:xfrm>
        </p:spPr>
        <p:txBody>
          <a:bodyPr/>
          <a:lstStyle/>
          <a:p>
            <a:pPr>
              <a:buFont typeface="Arial" charset="0"/>
              <a:buChar char="•"/>
            </a:pPr>
            <a:r>
              <a:rPr lang="en-CA" dirty="0" smtClean="0">
                <a:latin typeface="Times New Roman" pitchFamily="18" charset="0"/>
                <a:cs typeface="Times New Roman" pitchFamily="18" charset="0"/>
              </a:rPr>
              <a:t>Purpose of Inquest is not to find fault with staff and punish.</a:t>
            </a:r>
          </a:p>
          <a:p>
            <a:pPr>
              <a:buNone/>
            </a:pPr>
            <a:endParaRPr lang="en-CA" sz="2800" dirty="0" smtClean="0">
              <a:latin typeface="Times New Roman" pitchFamily="18" charset="0"/>
              <a:cs typeface="Times New Roman" pitchFamily="18" charset="0"/>
            </a:endParaRPr>
          </a:p>
          <a:p>
            <a:r>
              <a:rPr lang="en-CA" dirty="0" smtClean="0">
                <a:latin typeface="Times New Roman" pitchFamily="18" charset="0"/>
                <a:cs typeface="Times New Roman" pitchFamily="18" charset="0"/>
              </a:rPr>
              <a:t>Order an inquest although you give the COD or probable COD, in suspicious cases.</a:t>
            </a:r>
          </a:p>
          <a:p>
            <a:r>
              <a:rPr lang="en-CA" dirty="0" smtClean="0">
                <a:latin typeface="Times New Roman" pitchFamily="18" charset="0"/>
                <a:cs typeface="Times New Roman" pitchFamily="18" charset="0"/>
              </a:rPr>
              <a:t>ISD has power to release the body without requesting post mortem.</a:t>
            </a:r>
          </a:p>
          <a:p>
            <a:r>
              <a:rPr lang="en-CA" dirty="0" smtClean="0">
                <a:latin typeface="Times New Roman" pitchFamily="18" charset="0"/>
                <a:cs typeface="Times New Roman" pitchFamily="18" charset="0"/>
              </a:rPr>
              <a:t>It is not your duty to </a:t>
            </a:r>
            <a:r>
              <a:rPr lang="en-CA" dirty="0" smtClean="0">
                <a:solidFill>
                  <a:srgbClr val="C00000"/>
                </a:solidFill>
                <a:latin typeface="Times New Roman" pitchFamily="18" charset="0"/>
                <a:cs typeface="Times New Roman" pitchFamily="18" charset="0"/>
              </a:rPr>
              <a:t>order</a:t>
            </a:r>
            <a:r>
              <a:rPr lang="en-CA" dirty="0" smtClean="0">
                <a:latin typeface="Times New Roman" pitchFamily="18" charset="0"/>
                <a:cs typeface="Times New Roman" pitchFamily="18" charset="0"/>
              </a:rPr>
              <a:t> a post mortem.</a:t>
            </a:r>
            <a:endParaRPr lang="en-US" dirty="0" smtClean="0"/>
          </a:p>
          <a:p>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51</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609600"/>
            <a:ext cx="8229600" cy="5516563"/>
          </a:xfrm>
        </p:spPr>
        <p:txBody>
          <a:bodyPr>
            <a:normAutofit fontScale="85000" lnSpcReduction="20000"/>
          </a:bodyPr>
          <a:lstStyle/>
          <a:p>
            <a:pPr>
              <a:buNone/>
            </a:pPr>
            <a:r>
              <a:rPr lang="en-CA" dirty="0" smtClean="0">
                <a:latin typeface="Times New Roman" pitchFamily="18" charset="0"/>
                <a:cs typeface="Times New Roman" pitchFamily="18" charset="0"/>
              </a:rPr>
              <a:t>	</a:t>
            </a:r>
            <a:r>
              <a:rPr lang="en-CA" b="1" u="sng" dirty="0" smtClean="0">
                <a:solidFill>
                  <a:srgbClr val="C00000"/>
                </a:solidFill>
                <a:latin typeface="Times New Roman" pitchFamily="18" charset="0"/>
                <a:cs typeface="Times New Roman" pitchFamily="18" charset="0"/>
              </a:rPr>
              <a:t>Judicial PM:</a:t>
            </a:r>
          </a:p>
          <a:p>
            <a:pPr>
              <a:buNone/>
            </a:pPr>
            <a:r>
              <a:rPr lang="en-CA" dirty="0" smtClean="0">
                <a:latin typeface="Times New Roman" pitchFamily="18" charset="0"/>
                <a:cs typeface="Times New Roman" pitchFamily="18" charset="0"/>
              </a:rPr>
              <a:t>- Done by JMO/MO (ML)/ DMO or designated MO on the order of the ISD or Magistrate.</a:t>
            </a:r>
          </a:p>
          <a:p>
            <a:pPr>
              <a:buNone/>
            </a:pPr>
            <a:endParaRPr lang="en-CA" b="1" u="sng" dirty="0" smtClean="0">
              <a:solidFill>
                <a:srgbClr val="C00000"/>
              </a:solidFill>
              <a:latin typeface="Times New Roman" pitchFamily="18" charset="0"/>
              <a:cs typeface="Times New Roman" pitchFamily="18" charset="0"/>
            </a:endParaRPr>
          </a:p>
          <a:p>
            <a:pPr>
              <a:buNone/>
            </a:pPr>
            <a:r>
              <a:rPr lang="en-CA" b="1" u="sng" dirty="0" smtClean="0">
                <a:solidFill>
                  <a:srgbClr val="C00000"/>
                </a:solidFill>
                <a:latin typeface="Times New Roman" pitchFamily="18" charset="0"/>
                <a:cs typeface="Times New Roman" pitchFamily="18" charset="0"/>
              </a:rPr>
              <a:t>Pathological PM:</a:t>
            </a:r>
          </a:p>
          <a:p>
            <a:pPr>
              <a:buNone/>
            </a:pPr>
            <a:r>
              <a:rPr lang="en-CA" dirty="0" smtClean="0">
                <a:latin typeface="Times New Roman" pitchFamily="18" charset="0"/>
                <a:cs typeface="Times New Roman" pitchFamily="18" charset="0"/>
              </a:rPr>
              <a:t>	- Done by the doctor who treated the patient.</a:t>
            </a:r>
          </a:p>
          <a:p>
            <a:pPr>
              <a:buNone/>
            </a:pPr>
            <a:r>
              <a:rPr lang="en-CA" dirty="0" smtClean="0">
                <a:latin typeface="Times New Roman" pitchFamily="18" charset="0"/>
                <a:cs typeface="Times New Roman" pitchFamily="18" charset="0"/>
              </a:rPr>
              <a:t>	- Can get the assistance of a doctor with experience in autopsy.</a:t>
            </a:r>
          </a:p>
          <a:p>
            <a:pPr>
              <a:buNone/>
            </a:pPr>
            <a:r>
              <a:rPr lang="en-CA" dirty="0" smtClean="0">
                <a:latin typeface="Times New Roman" pitchFamily="18" charset="0"/>
                <a:cs typeface="Times New Roman" pitchFamily="18" charset="0"/>
              </a:rPr>
              <a:t>	- COD is known.</a:t>
            </a:r>
          </a:p>
          <a:p>
            <a:pPr>
              <a:buNone/>
            </a:pPr>
            <a:r>
              <a:rPr lang="en-CA" dirty="0" smtClean="0">
                <a:latin typeface="Times New Roman" pitchFamily="18" charset="0"/>
                <a:cs typeface="Times New Roman" pitchFamily="18" charset="0"/>
              </a:rPr>
              <a:t>	- Aim is to gather knowledge about the pathological process of the       disease to use in advancement of the science.</a:t>
            </a:r>
          </a:p>
          <a:p>
            <a:pPr>
              <a:buNone/>
            </a:pPr>
            <a:r>
              <a:rPr lang="en-CA" dirty="0" smtClean="0">
                <a:latin typeface="Times New Roman" pitchFamily="18" charset="0"/>
                <a:cs typeface="Times New Roman" pitchFamily="18" charset="0"/>
              </a:rPr>
              <a:t>	- No need to perform full autopsy.</a:t>
            </a:r>
          </a:p>
          <a:p>
            <a:pPr>
              <a:buNone/>
            </a:pPr>
            <a:r>
              <a:rPr lang="en-CA" dirty="0" smtClean="0">
                <a:latin typeface="Times New Roman" pitchFamily="18" charset="0"/>
                <a:cs typeface="Times New Roman" pitchFamily="18" charset="0"/>
              </a:rPr>
              <a:t>	- Need to get the consent of relations.</a:t>
            </a:r>
          </a:p>
          <a:p>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52</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3" name="Slide Number Placeholder 2"/>
          <p:cNvSpPr>
            <a:spLocks noGrp="1"/>
          </p:cNvSpPr>
          <p:nvPr>
            <p:ph type="sldNum" sz="quarter" idx="12"/>
          </p:nvPr>
        </p:nvSpPr>
        <p:spPr/>
        <p:txBody>
          <a:bodyPr/>
          <a:lstStyle/>
          <a:p>
            <a:fld id="{E93C00AD-07A2-4E9F-A55E-9624E8909377}" type="slidenum">
              <a:rPr lang="en-US" smtClean="0"/>
              <a:pPr/>
              <a:t>53</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pic>
        <p:nvPicPr>
          <p:cNvPr id="6" name="Content Placeholder 3" descr="http://www.bhj.org.in/journal/2004_4602_april/images/role_fig1.gif"/>
          <p:cNvPicPr>
            <a:picLocks noGrp="1"/>
          </p:cNvPicPr>
          <p:nvPr>
            <p:ph idx="1"/>
          </p:nvPr>
        </p:nvPicPr>
        <p:blipFill>
          <a:blip r:embed="rId3" cstate="print"/>
          <a:srcRect/>
          <a:stretch>
            <a:fillRect/>
          </a:stretch>
        </p:blipFill>
        <p:spPr bwMode="auto">
          <a:xfrm>
            <a:off x="1295400" y="0"/>
            <a:ext cx="78486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3"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3" name="Slide Number Placeholder 2"/>
          <p:cNvSpPr>
            <a:spLocks noGrp="1"/>
          </p:cNvSpPr>
          <p:nvPr>
            <p:ph type="sldNum" sz="quarter" idx="12"/>
          </p:nvPr>
        </p:nvSpPr>
        <p:spPr/>
        <p:txBody>
          <a:bodyPr/>
          <a:lstStyle/>
          <a:p>
            <a:fld id="{E93C00AD-07A2-4E9F-A55E-9624E8909377}" type="slidenum">
              <a:rPr lang="en-US" smtClean="0"/>
              <a:pPr/>
              <a:t>54</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graphicFrame>
        <p:nvGraphicFramePr>
          <p:cNvPr id="2050" name="Object 2"/>
          <p:cNvGraphicFramePr>
            <a:graphicFrameLocks noChangeAspect="1"/>
          </p:cNvGraphicFramePr>
          <p:nvPr>
            <p:ph idx="1"/>
          </p:nvPr>
        </p:nvGraphicFramePr>
        <p:xfrm>
          <a:off x="2057400" y="-24494"/>
          <a:ext cx="5486400" cy="6882494"/>
        </p:xfrm>
        <a:graphic>
          <a:graphicData uri="http://schemas.openxmlformats.org/presentationml/2006/ole">
            <p:oleObj spid="_x0000_s2050" name="Acrobat Document" r:id="rId4" imgW="6693480" imgH="9472320" progId="AcroExch.Document.DC">
              <p:embed/>
            </p:oleObj>
          </a:graphicData>
        </a:graphic>
      </p:graphicFrame>
      <p:sp>
        <p:nvSpPr>
          <p:cNvPr id="7" name="TextBox 6"/>
          <p:cNvSpPr txBox="1"/>
          <p:nvPr/>
        </p:nvSpPr>
        <p:spPr>
          <a:xfrm>
            <a:off x="457201" y="3276600"/>
            <a:ext cx="1371600" cy="646331"/>
          </a:xfrm>
          <a:prstGeom prst="rect">
            <a:avLst/>
          </a:prstGeom>
          <a:noFill/>
        </p:spPr>
        <p:txBody>
          <a:bodyPr wrap="square" rtlCol="0">
            <a:spAutoFit/>
          </a:bodyPr>
          <a:lstStyle/>
          <a:p>
            <a:r>
              <a:rPr lang="en-US" sz="3600" dirty="0" smtClean="0"/>
              <a:t>B 33</a:t>
            </a:r>
            <a:endParaRPr lang="en-US" sz="36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p:txBody>
          <a:bodyPr/>
          <a:lstStyle/>
          <a:p>
            <a:pPr algn="just">
              <a:buNone/>
            </a:pPr>
            <a:r>
              <a:rPr lang="en-US" dirty="0" smtClean="0"/>
              <a:t>I	a. Peritonitis ..................................	3 days</a:t>
            </a:r>
          </a:p>
          <a:p>
            <a:pPr algn="just">
              <a:buNone/>
            </a:pPr>
            <a:r>
              <a:rPr lang="en-US" dirty="0" smtClean="0"/>
              <a:t>	b. Perforation of Duodenal ulcer ..	1 week</a:t>
            </a:r>
          </a:p>
          <a:p>
            <a:pPr algn="just">
              <a:buNone/>
            </a:pPr>
            <a:r>
              <a:rPr lang="en-US" dirty="0" smtClean="0"/>
              <a:t>		(</a:t>
            </a:r>
            <a:r>
              <a:rPr lang="en-US" i="1" dirty="0" smtClean="0"/>
              <a:t>operation performed on ..... </a:t>
            </a:r>
            <a:r>
              <a:rPr lang="en-US" dirty="0" smtClean="0"/>
              <a:t>)</a:t>
            </a:r>
          </a:p>
          <a:p>
            <a:pPr algn="just">
              <a:buNone/>
            </a:pPr>
            <a:r>
              <a:rPr lang="en-US" dirty="0" smtClean="0"/>
              <a:t>	c.  Chronic ulcer of duodenum ......	4 years</a:t>
            </a:r>
          </a:p>
          <a:p>
            <a:pPr algn="just">
              <a:buNone/>
            </a:pPr>
            <a:endParaRPr lang="en-US" dirty="0" smtClean="0"/>
          </a:p>
          <a:p>
            <a:pPr algn="just">
              <a:buNone/>
            </a:pPr>
            <a:r>
              <a:rPr lang="en-US" dirty="0" smtClean="0"/>
              <a:t>II  </a:t>
            </a:r>
            <a:r>
              <a:rPr lang="en-US" dirty="0" err="1" smtClean="0"/>
              <a:t>Oatcell</a:t>
            </a:r>
            <a:r>
              <a:rPr lang="en-US" dirty="0" smtClean="0"/>
              <a:t> carcinoma lower lobe of left lung </a:t>
            </a:r>
          </a:p>
          <a:p>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55</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p:txBody>
          <a:bodyPr/>
          <a:lstStyle/>
          <a:p>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56</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Title 1"/>
          <p:cNvSpPr>
            <a:spLocks noGrp="1"/>
          </p:cNvSpPr>
          <p:nvPr>
            <p:ph type="title"/>
          </p:nvPr>
        </p:nvSpPr>
        <p:spPr>
          <a:xfrm>
            <a:off x="457200" y="274638"/>
            <a:ext cx="8229600" cy="715962"/>
          </a:xfrm>
        </p:spPr>
        <p:txBody>
          <a:bodyPr>
            <a:normAutofit/>
          </a:bodyPr>
          <a:lstStyle/>
          <a:p>
            <a:r>
              <a:rPr lang="en-US" sz="3200" b="1" dirty="0" smtClean="0">
                <a:latin typeface="Times New Roman" pitchFamily="18" charset="0"/>
                <a:cs typeface="Times New Roman" pitchFamily="18" charset="0"/>
              </a:rPr>
              <a:t>Admission &amp; discharge of ML cases</a:t>
            </a:r>
            <a:endParaRPr lang="en-US" sz="3200" b="1" dirty="0">
              <a:latin typeface="Times New Roman" pitchFamily="18" charset="0"/>
              <a:cs typeface="Times New Roman" pitchFamily="18" charset="0"/>
            </a:endParaRPr>
          </a:p>
        </p:txBody>
      </p:sp>
      <p:sp>
        <p:nvSpPr>
          <p:cNvPr id="5" name="Content Placeholder 4"/>
          <p:cNvSpPr>
            <a:spLocks noGrp="1"/>
          </p:cNvSpPr>
          <p:nvPr>
            <p:ph idx="1"/>
          </p:nvPr>
        </p:nvSpPr>
        <p:spPr>
          <a:xfrm>
            <a:off x="457200" y="1143000"/>
            <a:ext cx="8686800" cy="5410200"/>
          </a:xfrm>
        </p:spPr>
        <p:txBody>
          <a:bodyPr>
            <a:normAutofit fontScale="92500" lnSpcReduction="20000"/>
          </a:bodyPr>
          <a:lstStyle/>
          <a:p>
            <a:r>
              <a:rPr lang="en-US" dirty="0" smtClean="0">
                <a:latin typeface="Cambria Math" pitchFamily="18" charset="0"/>
                <a:ea typeface="Cambria Math" pitchFamily="18" charset="0"/>
              </a:rPr>
              <a:t>Inform </a:t>
            </a:r>
            <a:r>
              <a:rPr lang="en-US" dirty="0" smtClean="0">
                <a:latin typeface="Cambria Math" pitchFamily="18" charset="0"/>
                <a:ea typeface="Cambria Math" pitchFamily="18" charset="0"/>
                <a:sym typeface="Wingdings" pitchFamily="2" charset="2"/>
              </a:rPr>
              <a:t> Police/JMO</a:t>
            </a:r>
          </a:p>
          <a:p>
            <a:r>
              <a:rPr lang="en-US" dirty="0" smtClean="0">
                <a:latin typeface="Cambria Math" pitchFamily="18" charset="0"/>
                <a:ea typeface="Cambria Math" pitchFamily="18" charset="0"/>
                <a:sym typeface="Wingdings" pitchFamily="2" charset="2"/>
              </a:rPr>
              <a:t>Records of the patient should be kept under lock &amp; key.</a:t>
            </a:r>
          </a:p>
          <a:p>
            <a:r>
              <a:rPr lang="en-US" dirty="0" smtClean="0">
                <a:latin typeface="Cambria Math" pitchFamily="18" charset="0"/>
                <a:ea typeface="Cambria Math" pitchFamily="18" charset="0"/>
                <a:sym typeface="Wingdings" pitchFamily="2" charset="2"/>
              </a:rPr>
              <a:t>Records should not be shown to other people other than the medical team.</a:t>
            </a:r>
          </a:p>
          <a:p>
            <a:r>
              <a:rPr lang="en-US" dirty="0" smtClean="0">
                <a:latin typeface="Cambria Math" pitchFamily="18" charset="0"/>
                <a:ea typeface="Cambria Math" pitchFamily="18" charset="0"/>
                <a:sym typeface="Wingdings" pitchFamily="2" charset="2"/>
              </a:rPr>
              <a:t>All belongings of patient should be kept under safe custody.</a:t>
            </a:r>
          </a:p>
          <a:p>
            <a:r>
              <a:rPr lang="en-US" dirty="0" smtClean="0">
                <a:latin typeface="Cambria Math" pitchFamily="18" charset="0"/>
                <a:ea typeface="Cambria Math" pitchFamily="18" charset="0"/>
                <a:sym typeface="Wingdings" pitchFamily="2" charset="2"/>
              </a:rPr>
              <a:t>If relatives or police want to get the belongings of patient  write the description of belongings  signature with thumb impression/relationship/ID number/Address</a:t>
            </a:r>
          </a:p>
          <a:p>
            <a:r>
              <a:rPr lang="en-US" dirty="0" smtClean="0">
                <a:latin typeface="Cambria Math" pitchFamily="18" charset="0"/>
                <a:ea typeface="Cambria Math" pitchFamily="18" charset="0"/>
                <a:sym typeface="Wingdings" pitchFamily="2" charset="2"/>
              </a:rPr>
              <a:t>If there are collected body discharges, inform JMO before throwing.</a:t>
            </a:r>
          </a:p>
        </p:txBody>
      </p:sp>
      <p:sp>
        <p:nvSpPr>
          <p:cNvPr id="6" name="Slide Number Placeholder 5"/>
          <p:cNvSpPr>
            <a:spLocks noGrp="1"/>
          </p:cNvSpPr>
          <p:nvPr>
            <p:ph type="sldNum" sz="quarter" idx="12"/>
          </p:nvPr>
        </p:nvSpPr>
        <p:spPr/>
        <p:txBody>
          <a:bodyPr/>
          <a:lstStyle/>
          <a:p>
            <a:fld id="{E6F34AC9-0F5E-4238-8C80-736851C0C6A7}"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219200"/>
            <a:ext cx="8229600" cy="5334000"/>
          </a:xfrm>
        </p:spPr>
        <p:txBody>
          <a:bodyPr>
            <a:normAutofit fontScale="92500" lnSpcReduction="20000"/>
          </a:bodyPr>
          <a:lstStyle/>
          <a:p>
            <a:pPr algn="just">
              <a:buNone/>
            </a:pPr>
            <a:endParaRPr lang="en-CA" sz="3200" dirty="0" smtClean="0">
              <a:latin typeface="Cambria Math" pitchFamily="18" charset="0"/>
              <a:ea typeface="Cambria Math" pitchFamily="18" charset="0"/>
              <a:cs typeface="Times New Roman" pitchFamily="18" charset="0"/>
            </a:endParaRPr>
          </a:p>
          <a:p>
            <a:pPr algn="just"/>
            <a:r>
              <a:rPr lang="en-CA" sz="3200" dirty="0" smtClean="0">
                <a:latin typeface="Cambria Math" pitchFamily="18" charset="0"/>
                <a:ea typeface="Cambria Math" pitchFamily="18" charset="0"/>
                <a:cs typeface="Times New Roman" pitchFamily="18" charset="0"/>
              </a:rPr>
              <a:t>If MLEF is issued to a patient, the doctor/nurse cannot ask him to write on BHT “</a:t>
            </a:r>
            <a:r>
              <a:rPr lang="en-CA" sz="3200" i="1" dirty="0" err="1" smtClean="0">
                <a:latin typeface="Cambria Math" pitchFamily="18" charset="0"/>
                <a:ea typeface="Cambria Math" pitchFamily="18" charset="0"/>
                <a:cs typeface="Times New Roman" pitchFamily="18" charset="0"/>
              </a:rPr>
              <a:t>mata</a:t>
            </a:r>
            <a:r>
              <a:rPr lang="en-CA" sz="3200" i="1" dirty="0" smtClean="0">
                <a:latin typeface="Cambria Math" pitchFamily="18" charset="0"/>
                <a:ea typeface="Cambria Math" pitchFamily="18" charset="0"/>
                <a:cs typeface="Times New Roman" pitchFamily="18" charset="0"/>
              </a:rPr>
              <a:t> </a:t>
            </a:r>
            <a:r>
              <a:rPr lang="en-CA" sz="3200" i="1" dirty="0" err="1" smtClean="0">
                <a:latin typeface="Cambria Math" pitchFamily="18" charset="0"/>
                <a:ea typeface="Cambria Math" pitchFamily="18" charset="0"/>
                <a:cs typeface="Times New Roman" pitchFamily="18" charset="0"/>
              </a:rPr>
              <a:t>nadu</a:t>
            </a:r>
            <a:r>
              <a:rPr lang="en-CA" sz="3200" i="1" dirty="0" smtClean="0">
                <a:latin typeface="Cambria Math" pitchFamily="18" charset="0"/>
                <a:ea typeface="Cambria Math" pitchFamily="18" charset="0"/>
                <a:cs typeface="Times New Roman" pitchFamily="18" charset="0"/>
              </a:rPr>
              <a:t> </a:t>
            </a:r>
            <a:r>
              <a:rPr lang="en-CA" sz="3200" i="1" dirty="0" err="1" smtClean="0">
                <a:latin typeface="Cambria Math" pitchFamily="18" charset="0"/>
                <a:ea typeface="Cambria Math" pitchFamily="18" charset="0"/>
                <a:cs typeface="Times New Roman" pitchFamily="18" charset="0"/>
              </a:rPr>
              <a:t>awashya</a:t>
            </a:r>
            <a:r>
              <a:rPr lang="en-CA" sz="3200" i="1" dirty="0" smtClean="0">
                <a:latin typeface="Cambria Math" pitchFamily="18" charset="0"/>
                <a:ea typeface="Cambria Math" pitchFamily="18" charset="0"/>
                <a:cs typeface="Times New Roman" pitchFamily="18" charset="0"/>
              </a:rPr>
              <a:t> </a:t>
            </a:r>
            <a:r>
              <a:rPr lang="en-CA" sz="3200" i="1" dirty="0" err="1" smtClean="0">
                <a:latin typeface="Cambria Math" pitchFamily="18" charset="0"/>
                <a:ea typeface="Cambria Math" pitchFamily="18" charset="0"/>
                <a:cs typeface="Times New Roman" pitchFamily="18" charset="0"/>
              </a:rPr>
              <a:t>nehe</a:t>
            </a:r>
            <a:r>
              <a:rPr lang="en-CA" sz="3200" dirty="0" smtClean="0">
                <a:latin typeface="Cambria Math" pitchFamily="18" charset="0"/>
                <a:ea typeface="Cambria Math" pitchFamily="18" charset="0"/>
                <a:cs typeface="Times New Roman" pitchFamily="18" charset="0"/>
              </a:rPr>
              <a:t>” / “</a:t>
            </a:r>
            <a:r>
              <a:rPr lang="en-CA" sz="3200" i="1" dirty="0" err="1" smtClean="0">
                <a:latin typeface="Cambria Math" pitchFamily="18" charset="0"/>
                <a:ea typeface="Cambria Math" pitchFamily="18" charset="0"/>
                <a:cs typeface="Times New Roman" pitchFamily="18" charset="0"/>
              </a:rPr>
              <a:t>Niithimaya</a:t>
            </a:r>
            <a:r>
              <a:rPr lang="en-CA" sz="3200" i="1" dirty="0" smtClean="0">
                <a:latin typeface="Cambria Math" pitchFamily="18" charset="0"/>
                <a:ea typeface="Cambria Math" pitchFamily="18" charset="0"/>
                <a:cs typeface="Times New Roman" pitchFamily="18" charset="0"/>
              </a:rPr>
              <a:t> </a:t>
            </a:r>
            <a:r>
              <a:rPr lang="en-CA" sz="3200" i="1" dirty="0" err="1" smtClean="0">
                <a:latin typeface="Cambria Math" pitchFamily="18" charset="0"/>
                <a:ea typeface="Cambria Math" pitchFamily="18" charset="0"/>
                <a:cs typeface="Times New Roman" pitchFamily="18" charset="0"/>
              </a:rPr>
              <a:t>katayuthu</a:t>
            </a:r>
            <a:r>
              <a:rPr lang="en-CA" sz="3200" i="1" dirty="0" smtClean="0">
                <a:latin typeface="Cambria Math" pitchFamily="18" charset="0"/>
                <a:ea typeface="Cambria Math" pitchFamily="18" charset="0"/>
                <a:cs typeface="Times New Roman" pitchFamily="18" charset="0"/>
              </a:rPr>
              <a:t> </a:t>
            </a:r>
            <a:r>
              <a:rPr lang="en-CA" sz="3200" i="1" dirty="0" err="1" smtClean="0">
                <a:latin typeface="Cambria Math" pitchFamily="18" charset="0"/>
                <a:ea typeface="Cambria Math" pitchFamily="18" charset="0"/>
                <a:cs typeface="Times New Roman" pitchFamily="18" charset="0"/>
              </a:rPr>
              <a:t>awashya</a:t>
            </a:r>
            <a:r>
              <a:rPr lang="en-CA" sz="3200" i="1" dirty="0" smtClean="0">
                <a:latin typeface="Cambria Math" pitchFamily="18" charset="0"/>
                <a:ea typeface="Cambria Math" pitchFamily="18" charset="0"/>
                <a:cs typeface="Times New Roman" pitchFamily="18" charset="0"/>
              </a:rPr>
              <a:t> </a:t>
            </a:r>
            <a:r>
              <a:rPr lang="en-CA" sz="3200" i="1" dirty="0" err="1" smtClean="0">
                <a:latin typeface="Cambria Math" pitchFamily="18" charset="0"/>
                <a:ea typeface="Cambria Math" pitchFamily="18" charset="0"/>
                <a:cs typeface="Times New Roman" pitchFamily="18" charset="0"/>
              </a:rPr>
              <a:t>nene</a:t>
            </a:r>
            <a:r>
              <a:rPr lang="en-CA" sz="3200" dirty="0" smtClean="0">
                <a:latin typeface="Cambria Math" pitchFamily="18" charset="0"/>
                <a:ea typeface="Cambria Math" pitchFamily="18" charset="0"/>
                <a:cs typeface="Times New Roman" pitchFamily="18" charset="0"/>
              </a:rPr>
              <a:t>” and sign and go.</a:t>
            </a:r>
          </a:p>
          <a:p>
            <a:pPr algn="just"/>
            <a:r>
              <a:rPr lang="en-CA" sz="3200" dirty="0" smtClean="0">
                <a:latin typeface="Cambria Math" pitchFamily="18" charset="0"/>
                <a:ea typeface="Cambria Math" pitchFamily="18" charset="0"/>
                <a:cs typeface="Times New Roman" pitchFamily="18" charset="0"/>
              </a:rPr>
              <a:t> If the patient is in hurry, immediately call the JMO to see before discharge.</a:t>
            </a:r>
          </a:p>
          <a:p>
            <a:pPr algn="just"/>
            <a:r>
              <a:rPr lang="en-CA" sz="3200" dirty="0" smtClean="0">
                <a:latin typeface="Cambria Math" pitchFamily="18" charset="0"/>
                <a:ea typeface="Cambria Math" pitchFamily="18" charset="0"/>
                <a:cs typeface="Times New Roman" pitchFamily="18" charset="0"/>
              </a:rPr>
              <a:t>LAMA – is a patient’s right. If a MLEF is issued to  patient advise him/her to go after seeing by JMO.</a:t>
            </a:r>
          </a:p>
          <a:p>
            <a:pPr algn="just"/>
            <a:r>
              <a:rPr lang="en-CA" sz="3200" dirty="0" smtClean="0">
                <a:latin typeface="Cambria Math" pitchFamily="18" charset="0"/>
                <a:ea typeface="Cambria Math" pitchFamily="18" charset="0"/>
                <a:cs typeface="Times New Roman" pitchFamily="18" charset="0"/>
              </a:rPr>
              <a:t>“Missing” from ward cannot be prevented. But the ward staff is responsible for that.</a:t>
            </a:r>
          </a:p>
          <a:p>
            <a:pPr>
              <a:buNone/>
            </a:pPr>
            <a:endParaRPr lang="en-US" sz="3200" dirty="0">
              <a:latin typeface="Cambria Math" pitchFamily="18" charset="0"/>
              <a:ea typeface="Cambria Math" pitchFamily="18" charset="0"/>
            </a:endParaRPr>
          </a:p>
        </p:txBody>
      </p:sp>
      <p:sp>
        <p:nvSpPr>
          <p:cNvPr id="3" name="Title 2"/>
          <p:cNvSpPr>
            <a:spLocks noGrp="1"/>
          </p:cNvSpPr>
          <p:nvPr>
            <p:ph type="title"/>
          </p:nvPr>
        </p:nvSpPr>
        <p:spPr>
          <a:xfrm>
            <a:off x="990600" y="274638"/>
            <a:ext cx="7696200" cy="715962"/>
          </a:xfrm>
        </p:spPr>
        <p:txBody>
          <a:bodyPr>
            <a:normAutofit/>
          </a:bodyPr>
          <a:lstStyle/>
          <a:p>
            <a:r>
              <a:rPr lang="en-US" sz="3600" b="1" dirty="0" smtClean="0">
                <a:latin typeface="Times New Roman" pitchFamily="18" charset="0"/>
                <a:cs typeface="Times New Roman" pitchFamily="18" charset="0"/>
              </a:rPr>
              <a:t>Admission &amp; discharge of ML cases</a:t>
            </a:r>
            <a:endParaRPr lang="en-US" sz="3600" dirty="0">
              <a:latin typeface="Times New Roman" pitchFamily="18" charset="0"/>
              <a:ea typeface="Cambria Math"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E93C00AD-07A2-4E9F-A55E-9624E8909377}"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Title 1"/>
          <p:cNvSpPr>
            <a:spLocks noGrp="1"/>
          </p:cNvSpPr>
          <p:nvPr>
            <p:ph type="title"/>
          </p:nvPr>
        </p:nvSpPr>
        <p:spPr>
          <a:xfrm>
            <a:off x="457200" y="274638"/>
            <a:ext cx="8229600" cy="715962"/>
          </a:xfrm>
        </p:spPr>
        <p:txBody>
          <a:bodyPr>
            <a:normAutofit/>
          </a:bodyPr>
          <a:lstStyle/>
          <a:p>
            <a:r>
              <a:rPr lang="en-US" sz="3200" b="1" dirty="0" smtClean="0">
                <a:latin typeface="Times New Roman" pitchFamily="18" charset="0"/>
                <a:cs typeface="Times New Roman" pitchFamily="18" charset="0"/>
              </a:rPr>
              <a:t>LAMA (Leave Against  Medical Advice)</a:t>
            </a:r>
            <a:endParaRPr lang="en-US" sz="3200" b="1" dirty="0">
              <a:latin typeface="Times New Roman" pitchFamily="18" charset="0"/>
              <a:cs typeface="Times New Roman" pitchFamily="18" charset="0"/>
            </a:endParaRPr>
          </a:p>
        </p:txBody>
      </p:sp>
      <p:sp>
        <p:nvSpPr>
          <p:cNvPr id="5" name="Content Placeholder 4"/>
          <p:cNvSpPr>
            <a:spLocks noGrp="1"/>
          </p:cNvSpPr>
          <p:nvPr>
            <p:ph idx="1"/>
          </p:nvPr>
        </p:nvSpPr>
        <p:spPr>
          <a:xfrm>
            <a:off x="457200" y="1143000"/>
            <a:ext cx="8077200" cy="5715000"/>
          </a:xfrm>
        </p:spPr>
        <p:txBody>
          <a:bodyPr>
            <a:noAutofit/>
          </a:bodyPr>
          <a:lstStyle/>
          <a:p>
            <a:pPr algn="just">
              <a:buNone/>
            </a:pPr>
            <a:r>
              <a:rPr lang="en-US" sz="2800" b="1" i="1" dirty="0" smtClean="0">
                <a:latin typeface="Cambria Math" pitchFamily="18" charset="0"/>
                <a:ea typeface="Cambria Math" pitchFamily="18" charset="0"/>
              </a:rPr>
              <a:t>If the patient is in a critical condition, as a  doctor, your responsibility is to:</a:t>
            </a:r>
          </a:p>
          <a:p>
            <a:pPr algn="just"/>
            <a:r>
              <a:rPr lang="en-US" sz="2800" dirty="0" smtClean="0">
                <a:latin typeface="Cambria Math" pitchFamily="18" charset="0"/>
                <a:ea typeface="Cambria Math" pitchFamily="18" charset="0"/>
              </a:rPr>
              <a:t>Explain the critical condition of the patient to the relatives</a:t>
            </a:r>
          </a:p>
          <a:p>
            <a:pPr algn="just"/>
            <a:r>
              <a:rPr lang="en-US" sz="2800" dirty="0" smtClean="0">
                <a:latin typeface="Cambria Math" pitchFamily="18" charset="0"/>
                <a:ea typeface="Cambria Math" pitchFamily="18" charset="0"/>
              </a:rPr>
              <a:t>Signature of the relative shoud be taken in which he/she  writes that he/she is taking full responsibility to taking away the patient, that the doctors and nurses have explained the critical condition and the risk of taking away the patient.</a:t>
            </a:r>
          </a:p>
          <a:p>
            <a:pPr algn="just"/>
            <a:r>
              <a:rPr lang="en-CA" sz="2800" dirty="0" smtClean="0">
                <a:latin typeface="Cambria Math" pitchFamily="18" charset="0"/>
                <a:ea typeface="Cambria Math" pitchFamily="18" charset="0"/>
                <a:cs typeface="Times New Roman" pitchFamily="18" charset="0"/>
              </a:rPr>
              <a:t>In Transfer/LAMA, Diagnosis card or the management/investigations done should be provided to the patient.</a:t>
            </a:r>
          </a:p>
        </p:txBody>
      </p:sp>
      <p:sp>
        <p:nvSpPr>
          <p:cNvPr id="6" name="Slide Number Placeholder 5"/>
          <p:cNvSpPr>
            <a:spLocks noGrp="1"/>
          </p:cNvSpPr>
          <p:nvPr>
            <p:ph type="sldNum" sz="quarter" idx="12"/>
          </p:nvPr>
        </p:nvSpPr>
        <p:spPr/>
        <p:txBody>
          <a:bodyPr/>
          <a:lstStyle/>
          <a:p>
            <a:fld id="{E6F34AC9-0F5E-4238-8C80-736851C0C6A7}"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57200"/>
            <a:ext cx="8229600" cy="5668963"/>
          </a:xfrm>
        </p:spPr>
        <p:txBody>
          <a:bodyPr>
            <a:normAutofit fontScale="77500" lnSpcReduction="20000"/>
          </a:bodyPr>
          <a:lstStyle/>
          <a:p>
            <a:pPr marL="514350" lvl="0" indent="-514350" fontAlgn="base">
              <a:spcBef>
                <a:spcPct val="0"/>
              </a:spcBef>
              <a:spcAft>
                <a:spcPct val="0"/>
              </a:spcAft>
              <a:buAutoNum type="alphaLcParenR"/>
              <a:tabLst>
                <a:tab pos="742950"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Medico-Legal Clinical Examinations are carried out in the following circumstances:­</a:t>
            </a:r>
          </a:p>
          <a:p>
            <a:pPr marL="457200" lvl="0" indent="-457200" fontAlgn="base">
              <a:spcBef>
                <a:spcPct val="0"/>
              </a:spcBef>
              <a:spcAft>
                <a:spcPct val="0"/>
              </a:spcAft>
              <a:buAutoNum type="alphaLcParenR"/>
              <a:tabLst>
                <a:tab pos="742950" algn="l"/>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742950"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i</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Request of a Police Officer:-</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742950"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Medico-Legal Examination Forms (Police-20) are issued to injured persons by the Police Department in cases of intentional violence, sexual assault, road traffic accidents, industrial accidents, poisoning, drunkenness, consumption of drugs, insanity etc.</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742950"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After the examination, the Medical Officer must hand over to the Police Department, his report in the police copy of the Medico­ Legal Examination Form as soon as possible.</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742950" algn="l"/>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p>
          <a:p>
            <a:pPr marL="0" lvl="0" indent="0" eaLnBrk="0" fontAlgn="base" hangingPunct="0">
              <a:spcBef>
                <a:spcPct val="0"/>
              </a:spcBef>
              <a:spcAft>
                <a:spcPct val="0"/>
              </a:spcAft>
              <a:buNone/>
              <a:tabLst>
                <a:tab pos="742950" algn="l"/>
              </a:tabLst>
            </a:pPr>
            <a:r>
              <a:rPr lang="en-US" b="1" dirty="0">
                <a:latin typeface="Arial" pitchFamily="34" charset="0"/>
                <a:ea typeface="Times New Roman" pitchFamily="18" charset="0"/>
                <a:cs typeface="Arial" pitchFamily="34" charset="0"/>
              </a:rPr>
              <a:t>	</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ii)	Orders of Judges, Magistrates and other Judicial Officers:­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tabLst>
                <a:tab pos="742950"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Reports on these examinations must be sent in the Medico-Legal Report Form (H 1135). </a:t>
            </a:r>
            <a:endParaRPr kumimoji="0" lang="en-US" sz="4800" b="0" i="0" u="none" strike="noStrike" cap="none" normalizeH="0" baseline="0" dirty="0" smtClean="0">
              <a:ln>
                <a:noFill/>
              </a:ln>
              <a:solidFill>
                <a:schemeClr val="tx1"/>
              </a:solidFill>
              <a:effectLst/>
              <a:latin typeface="Arial" pitchFamily="34" charset="0"/>
              <a:cs typeface="Arial" pitchFamily="34" charset="0"/>
            </a:endParaRP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219200"/>
            <a:ext cx="8229600" cy="5334000"/>
          </a:xfrm>
        </p:spPr>
        <p:txBody>
          <a:bodyPr>
            <a:normAutofit lnSpcReduction="10000"/>
          </a:bodyPr>
          <a:lstStyle/>
          <a:p>
            <a:pPr algn="just">
              <a:buNone/>
            </a:pPr>
            <a:r>
              <a:rPr lang="en-CA" sz="3200" dirty="0" smtClean="0">
                <a:latin typeface="Cambria Math" pitchFamily="18" charset="0"/>
                <a:ea typeface="Cambria Math" pitchFamily="18" charset="0"/>
                <a:cs typeface="Times New Roman" pitchFamily="18" charset="0"/>
              </a:rPr>
              <a:t>-	Write to </a:t>
            </a:r>
            <a:r>
              <a:rPr lang="en-CA" dirty="0" smtClean="0">
                <a:latin typeface="Cambria Math" pitchFamily="18" charset="0"/>
                <a:ea typeface="Cambria Math" pitchFamily="18" charset="0"/>
                <a:cs typeface="Times New Roman" pitchFamily="18" charset="0"/>
              </a:rPr>
              <a:t>Director/MS </a:t>
            </a:r>
            <a:r>
              <a:rPr lang="en-CA" sz="3200" dirty="0" smtClean="0">
                <a:latin typeface="Cambria Math" pitchFamily="18" charset="0"/>
                <a:ea typeface="Cambria Math" pitchFamily="18" charset="0"/>
                <a:cs typeface="Times New Roman" pitchFamily="18" charset="0"/>
              </a:rPr>
              <a:t>indicating the necessity and period of time (only for a few hours) and got the permission. </a:t>
            </a:r>
          </a:p>
          <a:p>
            <a:pPr algn="just">
              <a:buFontTx/>
              <a:buChar char="-"/>
            </a:pPr>
            <a:r>
              <a:rPr lang="en-CA" sz="3200" dirty="0" smtClean="0">
                <a:latin typeface="Cambria Math" pitchFamily="18" charset="0"/>
                <a:ea typeface="Cambria Math" pitchFamily="18" charset="0"/>
                <a:cs typeface="Times New Roman" pitchFamily="18" charset="0"/>
              </a:rPr>
              <a:t>Note down the time left</a:t>
            </a:r>
            <a:r>
              <a:rPr lang="en-CA" dirty="0" smtClean="0">
                <a:latin typeface="Cambria Math" pitchFamily="18" charset="0"/>
                <a:ea typeface="Cambria Math" pitchFamily="18" charset="0"/>
                <a:cs typeface="Times New Roman" pitchFamily="18" charset="0"/>
              </a:rPr>
              <a:t>. </a:t>
            </a:r>
          </a:p>
          <a:p>
            <a:pPr algn="just">
              <a:buFontTx/>
              <a:buChar char="-"/>
            </a:pPr>
            <a:r>
              <a:rPr lang="en-CA" dirty="0" smtClean="0">
                <a:latin typeface="Cambria Math" pitchFamily="18" charset="0"/>
                <a:ea typeface="Cambria Math" pitchFamily="18" charset="0"/>
                <a:cs typeface="Times New Roman" pitchFamily="18" charset="0"/>
              </a:rPr>
              <a:t>Note down the time came back.</a:t>
            </a:r>
            <a:endParaRPr lang="en-CA" sz="3200" dirty="0" smtClean="0">
              <a:latin typeface="Cambria Math" pitchFamily="18" charset="0"/>
              <a:ea typeface="Cambria Math" pitchFamily="18" charset="0"/>
              <a:cs typeface="Times New Roman" pitchFamily="18" charset="0"/>
            </a:endParaRPr>
          </a:p>
          <a:p>
            <a:pPr algn="just">
              <a:buNone/>
            </a:pPr>
            <a:r>
              <a:rPr lang="en-CA" sz="3200" dirty="0" smtClean="0">
                <a:latin typeface="Cambria Math" pitchFamily="18" charset="0"/>
                <a:ea typeface="Cambria Math" pitchFamily="18" charset="0"/>
                <a:cs typeface="Times New Roman" pitchFamily="18" charset="0"/>
              </a:rPr>
              <a:t>-  Over night stay is not allowed.</a:t>
            </a:r>
          </a:p>
          <a:p>
            <a:pPr algn="just">
              <a:buNone/>
            </a:pPr>
            <a:r>
              <a:rPr lang="en-CA" sz="3200" dirty="0" smtClean="0">
                <a:latin typeface="Cambria Math" pitchFamily="18" charset="0"/>
                <a:ea typeface="Cambria Math" pitchFamily="18" charset="0"/>
                <a:cs typeface="Times New Roman" pitchFamily="18" charset="0"/>
              </a:rPr>
              <a:t>-	Check whether the close relations are aware of the necessity of going away.</a:t>
            </a:r>
          </a:p>
          <a:p>
            <a:pPr algn="just">
              <a:buFontTx/>
              <a:buChar char="-"/>
            </a:pPr>
            <a:r>
              <a:rPr lang="en-CA" dirty="0" smtClean="0">
                <a:latin typeface="Cambria Math" pitchFamily="18" charset="0"/>
                <a:ea typeface="Cambria Math" pitchFamily="18" charset="0"/>
                <a:cs typeface="Times New Roman" pitchFamily="18" charset="0"/>
              </a:rPr>
              <a:t>If the patient comes on the following day, new BHT should be issued.</a:t>
            </a:r>
            <a:endParaRPr lang="en-US" sz="3200" dirty="0" smtClean="0">
              <a:latin typeface="Cambria Math" pitchFamily="18" charset="0"/>
              <a:ea typeface="Cambria Math" pitchFamily="18" charset="0"/>
            </a:endParaRPr>
          </a:p>
          <a:p>
            <a:pPr>
              <a:buNone/>
            </a:pPr>
            <a:endParaRPr lang="en-US" sz="3200" dirty="0">
              <a:latin typeface="Cambria Math" pitchFamily="18" charset="0"/>
              <a:ea typeface="Cambria Math" pitchFamily="18" charset="0"/>
            </a:endParaRPr>
          </a:p>
        </p:txBody>
      </p:sp>
      <p:sp>
        <p:nvSpPr>
          <p:cNvPr id="3" name="Title 2"/>
          <p:cNvSpPr>
            <a:spLocks noGrp="1"/>
          </p:cNvSpPr>
          <p:nvPr>
            <p:ph type="title"/>
          </p:nvPr>
        </p:nvSpPr>
        <p:spPr>
          <a:xfrm>
            <a:off x="990600" y="274638"/>
            <a:ext cx="7696200" cy="715962"/>
          </a:xfrm>
        </p:spPr>
        <p:txBody>
          <a:bodyPr>
            <a:normAutofit fontScale="90000"/>
          </a:bodyPr>
          <a:lstStyle/>
          <a:p>
            <a:r>
              <a:rPr lang="en-CA" sz="4400" u="sng" dirty="0" smtClean="0">
                <a:latin typeface="Cambria Math" pitchFamily="18" charset="0"/>
                <a:ea typeface="Cambria Math" pitchFamily="18" charset="0"/>
                <a:cs typeface="Times New Roman" pitchFamily="18" charset="0"/>
              </a:rPr>
              <a:t/>
            </a:r>
            <a:br>
              <a:rPr lang="en-CA" sz="4400" u="sng" dirty="0" smtClean="0">
                <a:latin typeface="Cambria Math" pitchFamily="18" charset="0"/>
                <a:ea typeface="Cambria Math" pitchFamily="18" charset="0"/>
                <a:cs typeface="Times New Roman" pitchFamily="18" charset="0"/>
              </a:rPr>
            </a:br>
            <a:r>
              <a:rPr lang="en-CA" sz="3600" b="1" dirty="0" smtClean="0">
                <a:latin typeface="Cambria Math" pitchFamily="18" charset="0"/>
                <a:ea typeface="Cambria Math" pitchFamily="18" charset="0"/>
                <a:cs typeface="Times New Roman" pitchFamily="18" charset="0"/>
              </a:rPr>
              <a:t>Allowing the patient to go out and come back to the ward:</a:t>
            </a:r>
            <a:r>
              <a:rPr lang="en-CA" sz="5400" u="sng" dirty="0" smtClean="0">
                <a:latin typeface="Cambria Math" pitchFamily="18" charset="0"/>
                <a:ea typeface="Cambria Math" pitchFamily="18" charset="0"/>
                <a:cs typeface="Times New Roman" pitchFamily="18" charset="0"/>
              </a:rPr>
              <a:t/>
            </a:r>
            <a:br>
              <a:rPr lang="en-CA" sz="5400" u="sng" dirty="0" smtClean="0">
                <a:latin typeface="Cambria Math" pitchFamily="18" charset="0"/>
                <a:ea typeface="Cambria Math" pitchFamily="18" charset="0"/>
                <a:cs typeface="Times New Roman" pitchFamily="18" charset="0"/>
              </a:rPr>
            </a:b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E93C00AD-07A2-4E9F-A55E-9624E8909377}"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5" name="Content Placeholder 4"/>
          <p:cNvSpPr>
            <a:spLocks noGrp="1"/>
          </p:cNvSpPr>
          <p:nvPr>
            <p:ph idx="1"/>
          </p:nvPr>
        </p:nvSpPr>
        <p:spPr>
          <a:xfrm>
            <a:off x="457200" y="1066800"/>
            <a:ext cx="8229600" cy="5334000"/>
          </a:xfrm>
        </p:spPr>
        <p:txBody>
          <a:bodyPr>
            <a:normAutofit lnSpcReduction="10000"/>
          </a:bodyPr>
          <a:lstStyle/>
          <a:p>
            <a:pPr>
              <a:buNone/>
            </a:pPr>
            <a:r>
              <a:rPr lang="en-US" sz="2800" b="1" i="1" dirty="0" smtClean="0">
                <a:latin typeface="Cambria Math" pitchFamily="18" charset="0"/>
                <a:ea typeface="Cambria Math" pitchFamily="18" charset="0"/>
              </a:rPr>
              <a:t>On Discharge</a:t>
            </a:r>
          </a:p>
          <a:p>
            <a:r>
              <a:rPr lang="en-US" dirty="0" smtClean="0">
                <a:latin typeface="Cambria Math" pitchFamily="18" charset="0"/>
                <a:ea typeface="Cambria Math" pitchFamily="18" charset="0"/>
              </a:rPr>
              <a:t>If patient is transferred from one ward to another or any other hospital it should be clearly entered and signed.</a:t>
            </a:r>
          </a:p>
          <a:p>
            <a:r>
              <a:rPr lang="en-US" dirty="0" smtClean="0">
                <a:latin typeface="Cambria Math" pitchFamily="18" charset="0"/>
                <a:ea typeface="Cambria Math" pitchFamily="18" charset="0"/>
              </a:rPr>
              <a:t>Name and address of the relative should be noted before allowing the patient to leave hospital.</a:t>
            </a:r>
          </a:p>
          <a:p>
            <a:r>
              <a:rPr lang="en-US" dirty="0" smtClean="0">
                <a:latin typeface="Cambria Math" pitchFamily="18" charset="0"/>
                <a:ea typeface="Cambria Math" pitchFamily="18" charset="0"/>
              </a:rPr>
              <a:t>Original BHT or copy of BHT should not be given to any person.</a:t>
            </a:r>
          </a:p>
          <a:p>
            <a:r>
              <a:rPr lang="en-US" dirty="0" smtClean="0">
                <a:latin typeface="Cambria Math" pitchFamily="18" charset="0"/>
                <a:ea typeface="Cambria Math" pitchFamily="18" charset="0"/>
              </a:rPr>
              <a:t>Signature of the patient/relative should be taken on BHT before leave</a:t>
            </a:r>
          </a:p>
        </p:txBody>
      </p:sp>
      <p:sp>
        <p:nvSpPr>
          <p:cNvPr id="6" name="Title 1"/>
          <p:cNvSpPr>
            <a:spLocks noGrp="1"/>
          </p:cNvSpPr>
          <p:nvPr>
            <p:ph type="title"/>
          </p:nvPr>
        </p:nvSpPr>
        <p:spPr>
          <a:xfrm>
            <a:off x="457200" y="274638"/>
            <a:ext cx="8229600" cy="715962"/>
          </a:xfrm>
        </p:spPr>
        <p:txBody>
          <a:bodyPr>
            <a:normAutofit/>
          </a:bodyPr>
          <a:lstStyle/>
          <a:p>
            <a:r>
              <a:rPr lang="en-US" sz="3200" b="1" dirty="0" smtClean="0">
                <a:latin typeface="Times New Roman" pitchFamily="18" charset="0"/>
                <a:cs typeface="Times New Roman" pitchFamily="18" charset="0"/>
              </a:rPr>
              <a:t>Admission &amp; discharge of ML cases</a:t>
            </a:r>
            <a:endParaRPr lang="en-US" sz="3200" b="1"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E6F34AC9-0F5E-4238-8C80-736851C0C6A7}"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Title 1"/>
          <p:cNvSpPr>
            <a:spLocks noGrp="1"/>
          </p:cNvSpPr>
          <p:nvPr>
            <p:ph type="title"/>
          </p:nvPr>
        </p:nvSpPr>
        <p:spPr>
          <a:xfrm>
            <a:off x="457200" y="274638"/>
            <a:ext cx="8229600" cy="715962"/>
          </a:xfrm>
        </p:spPr>
        <p:txBody>
          <a:bodyPr>
            <a:normAutofit/>
          </a:bodyPr>
          <a:lstStyle/>
          <a:p>
            <a:r>
              <a:rPr lang="en-US" sz="4000" b="1" dirty="0" smtClean="0">
                <a:latin typeface="Times New Roman" pitchFamily="18" charset="0"/>
                <a:cs typeface="Times New Roman" pitchFamily="18" charset="0"/>
              </a:rPr>
              <a:t>Examination of Female patient</a:t>
            </a:r>
            <a:endParaRPr lang="en-US" sz="4000" b="1" dirty="0">
              <a:latin typeface="Times New Roman" pitchFamily="18" charset="0"/>
              <a:cs typeface="Times New Roman" pitchFamily="18" charset="0"/>
            </a:endParaRPr>
          </a:p>
        </p:txBody>
      </p:sp>
      <p:sp>
        <p:nvSpPr>
          <p:cNvPr id="5" name="Content Placeholder 4"/>
          <p:cNvSpPr>
            <a:spLocks noGrp="1"/>
          </p:cNvSpPr>
          <p:nvPr>
            <p:ph idx="1"/>
          </p:nvPr>
        </p:nvSpPr>
        <p:spPr>
          <a:xfrm>
            <a:off x="533400" y="1524000"/>
            <a:ext cx="8229600" cy="5016691"/>
          </a:xfrm>
        </p:spPr>
        <p:txBody>
          <a:bodyPr>
            <a:normAutofit fontScale="92500" lnSpcReduction="10000"/>
          </a:bodyPr>
          <a:lstStyle/>
          <a:p>
            <a:pPr>
              <a:buNone/>
            </a:pPr>
            <a:r>
              <a:rPr lang="en-US" b="1" i="1" dirty="0" smtClean="0">
                <a:latin typeface="Cambria Math" pitchFamily="18" charset="0"/>
                <a:ea typeface="Cambria Math" pitchFamily="18" charset="0"/>
              </a:rPr>
              <a:t>When a female patient is being examined by a male doctor,  chaperon (nurse )must  be  available.</a:t>
            </a:r>
          </a:p>
          <a:p>
            <a:r>
              <a:rPr lang="en-US" dirty="0" smtClean="0">
                <a:latin typeface="Cambria Math" pitchFamily="18" charset="0"/>
                <a:ea typeface="Cambria Math" pitchFamily="18" charset="0"/>
              </a:rPr>
              <a:t>Maintain the total privacy during medical examination.</a:t>
            </a:r>
          </a:p>
          <a:p>
            <a:r>
              <a:rPr lang="en-US" dirty="0" smtClean="0">
                <a:latin typeface="Cambria Math" pitchFamily="18" charset="0"/>
                <a:ea typeface="Cambria Math" pitchFamily="18" charset="0"/>
              </a:rPr>
              <a:t>Expose the patient as little as possible</a:t>
            </a:r>
          </a:p>
          <a:p>
            <a:r>
              <a:rPr lang="en-US" dirty="0" smtClean="0">
                <a:latin typeface="Cambria Math" pitchFamily="18" charset="0"/>
                <a:ea typeface="Cambria Math" pitchFamily="18" charset="0"/>
              </a:rPr>
              <a:t>Protect the rights of the patient if she refuses to be examined by a male doctor</a:t>
            </a:r>
          </a:p>
          <a:p>
            <a:r>
              <a:rPr lang="en-US" dirty="0" smtClean="0">
                <a:latin typeface="Cambria Math" pitchFamily="18" charset="0"/>
                <a:ea typeface="Cambria Math" pitchFamily="18" charset="0"/>
              </a:rPr>
              <a:t>Repeated examination of breast, abdomen and perineal parts of patient unnecessarily should be avoided.</a:t>
            </a:r>
          </a:p>
        </p:txBody>
      </p:sp>
      <p:sp>
        <p:nvSpPr>
          <p:cNvPr id="6" name="Slide Number Placeholder 5"/>
          <p:cNvSpPr>
            <a:spLocks noGrp="1"/>
          </p:cNvSpPr>
          <p:nvPr>
            <p:ph type="sldNum" sz="quarter" idx="12"/>
          </p:nvPr>
        </p:nvSpPr>
        <p:spPr/>
        <p:txBody>
          <a:bodyPr/>
          <a:lstStyle/>
          <a:p>
            <a:fld id="{E6F34AC9-0F5E-4238-8C80-736851C0C6A7}"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p:txBody>
          <a:bodyPr/>
          <a:lstStyle/>
          <a:p>
            <a:r>
              <a:rPr lang="en-US" dirty="0" smtClean="0">
                <a:latin typeface="Times New Roman" pitchFamily="18" charset="0"/>
                <a:cs typeface="Times New Roman" pitchFamily="18" charset="0"/>
              </a:rPr>
              <a:t>Use standard protocols and guidelines</a:t>
            </a:r>
          </a:p>
          <a:p>
            <a:pPr lvl="0"/>
            <a:r>
              <a:rPr lang="en-US" dirty="0" smtClean="0">
                <a:latin typeface="Times New Roman" pitchFamily="18" charset="0"/>
                <a:cs typeface="Times New Roman" pitchFamily="18" charset="0"/>
              </a:rPr>
              <a:t>Preserve samples-DNA profiling</a:t>
            </a:r>
          </a:p>
          <a:p>
            <a:pPr lvl="0"/>
            <a:r>
              <a:rPr lang="en-US" dirty="0" smtClean="0">
                <a:latin typeface="Times New Roman" pitchFamily="18" charset="0"/>
                <a:cs typeface="Times New Roman" pitchFamily="18" charset="0"/>
              </a:rPr>
              <a:t>Emergency Contraception if required</a:t>
            </a:r>
          </a:p>
          <a:p>
            <a:pPr lvl="0"/>
            <a:r>
              <a:rPr lang="en-US" dirty="0" smtClean="0">
                <a:latin typeface="Times New Roman" pitchFamily="18" charset="0"/>
                <a:cs typeface="Times New Roman" pitchFamily="18" charset="0"/>
              </a:rPr>
              <a:t>Treatment /prophylaxis as required</a:t>
            </a:r>
          </a:p>
          <a:p>
            <a:pPr lvl="0"/>
            <a:r>
              <a:rPr lang="en-US" dirty="0" smtClean="0">
                <a:latin typeface="Times New Roman" pitchFamily="18" charset="0"/>
                <a:cs typeface="Times New Roman" pitchFamily="18" charset="0"/>
              </a:rPr>
              <a:t>Opinion</a:t>
            </a:r>
          </a:p>
          <a:p>
            <a:pPr lvl="0"/>
            <a:r>
              <a:rPr lang="en-US" dirty="0" smtClean="0">
                <a:latin typeface="Times New Roman" pitchFamily="18" charset="0"/>
                <a:ea typeface="Cambria Math" pitchFamily="18" charset="0"/>
                <a:cs typeface="Times New Roman" pitchFamily="18" charset="0"/>
              </a:rPr>
              <a:t>Referrals to other specialists for management</a:t>
            </a:r>
            <a:endParaRPr lang="en-US" dirty="0">
              <a:latin typeface="Times New Roman" pitchFamily="18" charset="0"/>
              <a:ea typeface="Cambria Math"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63</a:t>
            </a:fld>
            <a:endParaRPr lang="en-US"/>
          </a:p>
        </p:txBody>
      </p:sp>
      <p:sp>
        <p:nvSpPr>
          <p:cNvPr id="4" name="Title 3"/>
          <p:cNvSpPr>
            <a:spLocks noGrp="1"/>
          </p:cNvSpPr>
          <p:nvPr>
            <p:ph type="title"/>
          </p:nvPr>
        </p:nvSpPr>
        <p:spPr/>
        <p:txBody>
          <a:bodyPr>
            <a:normAutofit/>
          </a:bodyPr>
          <a:lstStyle/>
          <a:p>
            <a:r>
              <a:rPr lang="en-US" b="1" dirty="0" smtClean="0">
                <a:latin typeface="Times New Roman" pitchFamily="18" charset="0"/>
                <a:cs typeface="Times New Roman" pitchFamily="18" charset="0"/>
              </a:rPr>
              <a:t>In case of sexual abuse </a:t>
            </a:r>
            <a:endParaRPr lang="en-US" dirty="0">
              <a:latin typeface="Times New Roman"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600200"/>
            <a:ext cx="8229600" cy="5257800"/>
          </a:xfrm>
        </p:spPr>
        <p:txBody>
          <a:bodyPr>
            <a:normAutofit/>
          </a:bodyPr>
          <a:lstStyle/>
          <a:p>
            <a:r>
              <a:rPr lang="en-IN" dirty="0" smtClean="0">
                <a:latin typeface="Times New Roman" pitchFamily="18" charset="0"/>
                <a:cs typeface="Times New Roman" pitchFamily="18" charset="0"/>
              </a:rPr>
              <a:t>Use the Guidelines laid down</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A detailed description of assault/abuse history be mentioned</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As far as practical –psychiatrist help be made available to victim</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Report to be prepared as early as possible</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Parents/ guardian whom child should trust should be allowed to be present</a:t>
            </a:r>
            <a:endParaRPr lang="en-US" dirty="0" smtClean="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64</a:t>
            </a:fld>
            <a:endParaRPr lang="en-US"/>
          </a:p>
        </p:txBody>
      </p:sp>
      <p:sp>
        <p:nvSpPr>
          <p:cNvPr id="4" name="Title 3"/>
          <p:cNvSpPr>
            <a:spLocks noGrp="1"/>
          </p:cNvSpPr>
          <p:nvPr>
            <p:ph type="title"/>
          </p:nvPr>
        </p:nvSpPr>
        <p:spPr/>
        <p:txBody>
          <a:bodyPr>
            <a:noAutofit/>
          </a:bodyPr>
          <a:lstStyle/>
          <a:p>
            <a:r>
              <a:rPr lang="en-US" sz="2800" b="1" dirty="0" smtClean="0">
                <a:latin typeface="Times New Roman" pitchFamily="18" charset="0"/>
                <a:cs typeface="Times New Roman" pitchFamily="18" charset="0"/>
              </a:rPr>
              <a:t/>
            </a:r>
            <a:br>
              <a:rPr lang="en-US" sz="28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CHILD ABUSE/ SUSPECTED VICTIMS OF SEXUAL ASSAULT/ABANDONED CHILDREN</a:t>
            </a:r>
            <a:br>
              <a:rPr lang="en-US" sz="2800"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 </a:t>
            </a:r>
            <a:endParaRPr lang="en-US" sz="3600" b="1" dirty="0">
              <a:latin typeface="Times New Roman"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914400"/>
            <a:ext cx="8229600" cy="5486400"/>
          </a:xfrm>
        </p:spPr>
        <p:txBody>
          <a:bodyPr>
            <a:normAutofit/>
          </a:bodyPr>
          <a:lstStyle/>
          <a:p>
            <a:pPr lvl="0"/>
            <a:r>
              <a:rPr lang="en-IN" dirty="0" smtClean="0">
                <a:latin typeface="Times New Roman" pitchFamily="18" charset="0"/>
                <a:cs typeface="Times New Roman" pitchFamily="18" charset="0"/>
              </a:rPr>
              <a:t>In case of results of examination are likely to be delayed the same should be mentioned</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Emergency medical treatment/prophylaxis against STD to be provided when necessary</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After examination child permitted to wash up and provide fresh clothing if clothing is taken as evidence</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Preserve samples according to guidelines –SAFE [Sexual abuse Forensic Evidence] Kit provided in Govt.  hospitals   </a:t>
            </a:r>
          </a:p>
          <a:p>
            <a:pPr>
              <a:buNone/>
            </a:pPr>
            <a:endParaRPr lang="en-US" dirty="0">
              <a:latin typeface="Times New Roman" pitchFamily="18" charset="0"/>
              <a:ea typeface="Cambria Math"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65</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MLC Injury Report&#10;• Must be prepared on the appropriate&#10;form&#10;• Should be written in a neat and legible&#10;handwriting by the ..."/>
          <p:cNvPicPr>
            <a:picLocks noChangeAspect="1" noChangeArrowheads="1"/>
          </p:cNvPicPr>
          <p:nvPr/>
        </p:nvPicPr>
        <p:blipFill>
          <a:blip r:embed="rId2" cstate="print"/>
          <a:srcRect/>
          <a:stretch>
            <a:fillRect/>
          </a:stretch>
        </p:blipFill>
        <p:spPr bwMode="auto">
          <a:xfrm>
            <a:off x="304800" y="381000"/>
            <a:ext cx="7903841" cy="593407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9090" name="Picture 2" descr="Features:&#10;While going to the court to attend the summons, a&#10;doctor may require to bring the necessary documents,&#10;books, o..."/>
          <p:cNvPicPr>
            <a:picLocks noChangeAspect="1" noChangeArrowheads="1"/>
          </p:cNvPicPr>
          <p:nvPr/>
        </p:nvPicPr>
        <p:blipFill>
          <a:blip r:embed="rId2" cstate="print"/>
          <a:srcRect/>
          <a:stretch>
            <a:fillRect/>
          </a:stretch>
        </p:blipFill>
        <p:spPr bwMode="auto">
          <a:xfrm>
            <a:off x="0" y="18035"/>
            <a:ext cx="9144000" cy="6865168"/>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0114" name="Picture 2" descr="If the witness is having the valid reason then he is&#10;excused from attending the summons in the Court.&#10;Ideally the witnes..."/>
          <p:cNvPicPr>
            <a:picLocks noChangeAspect="1" noChangeArrowheads="1"/>
          </p:cNvPicPr>
          <p:nvPr/>
        </p:nvPicPr>
        <p:blipFill>
          <a:blip r:embed="rId2" cstate="print"/>
          <a:srcRect/>
          <a:stretch>
            <a:fillRect/>
          </a:stretch>
        </p:blipFill>
        <p:spPr bwMode="auto">
          <a:xfrm>
            <a:off x="0" y="0"/>
            <a:ext cx="9181661" cy="6893443"/>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1138" name="Picture 2" descr="Or in civil case, the witness is liable to pay the&#10;damages. In case of criminal cases, the Court may&#10;issue the notice and..."/>
          <p:cNvPicPr>
            <a:picLocks noChangeAspect="1" noChangeArrowheads="1"/>
          </p:cNvPicPr>
          <p:nvPr/>
        </p:nvPicPr>
        <p:blipFill>
          <a:blip r:embed="rId2" cstate="print"/>
          <a:srcRect/>
          <a:stretch>
            <a:fillRect/>
          </a:stretch>
        </p:blipFill>
        <p:spPr bwMode="auto">
          <a:xfrm>
            <a:off x="0" y="3015"/>
            <a:ext cx="9144000" cy="686516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USER\Pictures\2014-10-28\IMAGE0004.JPG"/>
          <p:cNvPicPr>
            <a:picLocks noGrp="1" noChangeAspect="1" noChangeArrowheads="1"/>
          </p:cNvPicPr>
          <p:nvPr>
            <p:ph idx="1"/>
          </p:nvPr>
        </p:nvPicPr>
        <p:blipFill>
          <a:blip r:embed="rId2" cstate="print"/>
          <a:srcRect/>
          <a:stretch>
            <a:fillRect/>
          </a:stretch>
        </p:blipFill>
        <p:spPr bwMode="auto">
          <a:xfrm>
            <a:off x="1093936" y="0"/>
            <a:ext cx="6956127" cy="6858000"/>
          </a:xfrm>
          <a:prstGeom prst="rect">
            <a:avLst/>
          </a:prstGeom>
          <a:noFill/>
        </p:spPr>
      </p:pic>
      <p:sp>
        <p:nvSpPr>
          <p:cNvPr id="4" name="Slide Number Placeholder 3"/>
          <p:cNvSpPr>
            <a:spLocks noGrp="1"/>
          </p:cNvSpPr>
          <p:nvPr>
            <p:ph type="sldNum" sz="quarter" idx="12"/>
          </p:nvPr>
        </p:nvSpPr>
        <p:spPr/>
        <p:txBody>
          <a:bodyPr/>
          <a:lstStyle/>
          <a:p>
            <a:fld id="{0C9B020B-ECE3-4A3D-BA70-2AC07E927E8E}"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62" name="Picture 2" descr="What if the person in the name of which the&#10;summons had been issued is not available due to&#10;any reason?&#10;eg. In case of dea..."/>
          <p:cNvPicPr>
            <a:picLocks noChangeAspect="1" noChangeArrowheads="1"/>
          </p:cNvPicPr>
          <p:nvPr/>
        </p:nvPicPr>
        <p:blipFill>
          <a:blip r:embed="rId2" cstate="print"/>
          <a:srcRect/>
          <a:stretch>
            <a:fillRect/>
          </a:stretch>
        </p:blipFill>
        <p:spPr bwMode="auto">
          <a:xfrm>
            <a:off x="0" y="-7167"/>
            <a:ext cx="9144000" cy="6865167"/>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3186" name="Picture 2" descr="In criminal cases, no fee is paid to the witness at the time of&#10;serving the summons.&#10;He must attend the Court and give the..."/>
          <p:cNvPicPr>
            <a:picLocks noChangeAspect="1" noChangeArrowheads="1"/>
          </p:cNvPicPr>
          <p:nvPr/>
        </p:nvPicPr>
        <p:blipFill>
          <a:blip r:embed="rId2" cstate="print"/>
          <a:srcRect/>
          <a:stretch>
            <a:fillRect/>
          </a:stretch>
        </p:blipFill>
        <p:spPr bwMode="auto">
          <a:xfrm>
            <a:off x="-1" y="8090"/>
            <a:ext cx="9144001" cy="6849910"/>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4210" name="Picture 2" descr="Types of witness&#10; "/>
          <p:cNvPicPr>
            <a:picLocks noChangeAspect="1" noChangeArrowheads="1"/>
          </p:cNvPicPr>
          <p:nvPr/>
        </p:nvPicPr>
        <p:blipFill>
          <a:blip r:embed="rId2" cstate="print"/>
          <a:srcRect/>
          <a:stretch>
            <a:fillRect/>
          </a:stretch>
        </p:blipFill>
        <p:spPr bwMode="auto">
          <a:xfrm>
            <a:off x="-99903" y="0"/>
            <a:ext cx="9243903" cy="685800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a:xfrm>
            <a:off x="457200" y="1600200"/>
            <a:ext cx="8229600" cy="4953000"/>
          </a:xfrm>
        </p:spPr>
        <p:txBody>
          <a:bodyPr>
            <a:normAutofit lnSpcReduction="10000"/>
          </a:bodyPr>
          <a:lstStyle/>
          <a:p>
            <a:r>
              <a:rPr lang="en-US" dirty="0" smtClean="0">
                <a:latin typeface="Cambria Math" pitchFamily="18" charset="0"/>
                <a:ea typeface="Cambria Math" pitchFamily="18" charset="0"/>
              </a:rPr>
              <a:t>It is a statement of a person, written or oral, who is dying as a result of some unlawful act.</a:t>
            </a:r>
          </a:p>
          <a:p>
            <a:r>
              <a:rPr lang="en-US" dirty="0" smtClean="0">
                <a:latin typeface="Cambria Math" pitchFamily="18" charset="0"/>
                <a:ea typeface="Cambria Math" pitchFamily="18" charset="0"/>
              </a:rPr>
              <a:t>- Doctor should assess that the patient is in good mental condition.</a:t>
            </a:r>
          </a:p>
          <a:p>
            <a:r>
              <a:rPr lang="en-US" dirty="0" smtClean="0">
                <a:latin typeface="Cambria Math" pitchFamily="18" charset="0"/>
                <a:ea typeface="Cambria Math" pitchFamily="18" charset="0"/>
              </a:rPr>
              <a:t>Declaration is made in question and answer form,</a:t>
            </a:r>
          </a:p>
          <a:p>
            <a:r>
              <a:rPr lang="en-US" dirty="0" smtClean="0">
                <a:latin typeface="Cambria Math" pitchFamily="18" charset="0"/>
                <a:ea typeface="Cambria Math" pitchFamily="18" charset="0"/>
              </a:rPr>
              <a:t>Noted down in patient’s language in the presence of two responsible witnesses</a:t>
            </a:r>
          </a:p>
          <a:p>
            <a:r>
              <a:rPr lang="en-US" dirty="0" smtClean="0">
                <a:latin typeface="Cambria Math" pitchFamily="18" charset="0"/>
                <a:ea typeface="Cambria Math" pitchFamily="18" charset="0"/>
              </a:rPr>
              <a:t>Signed by doctor, patient and witnesses.</a:t>
            </a:r>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73</a:t>
            </a:fld>
            <a:endParaRPr lang="en-US"/>
          </a:p>
        </p:txBody>
      </p:sp>
      <p:sp>
        <p:nvSpPr>
          <p:cNvPr id="4" name="Title 3"/>
          <p:cNvSpPr>
            <a:spLocks noGrp="1"/>
          </p:cNvSpPr>
          <p:nvPr>
            <p:ph type="title"/>
          </p:nvPr>
        </p:nvSpPr>
        <p:spPr/>
        <p:txBody>
          <a:bodyPr>
            <a:normAutofit/>
          </a:bodyPr>
          <a:lstStyle/>
          <a:p>
            <a:r>
              <a:rPr lang="en-US" b="1" dirty="0" smtClean="0">
                <a:latin typeface="Times New Roman" pitchFamily="18" charset="0"/>
                <a:cs typeface="Times New Roman" pitchFamily="18" charset="0"/>
              </a:rPr>
              <a:t>Dying declaration </a:t>
            </a:r>
            <a:endParaRPr lang="en-US" dirty="0">
              <a:latin typeface="Times New Roman"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p:txBody>
          <a:bodyPr/>
          <a:lstStyle/>
          <a:p>
            <a:r>
              <a:rPr lang="en-US" dirty="0" smtClean="0">
                <a:latin typeface="Cambria Math" pitchFamily="18" charset="0"/>
                <a:ea typeface="Cambria Math" pitchFamily="18" charset="0"/>
              </a:rPr>
              <a:t>It is the statement of a dying person, before a Magistrate and the accused or his Counsel, on oath. (It is a bedside court)</a:t>
            </a:r>
          </a:p>
          <a:p>
            <a:r>
              <a:rPr lang="en-US" dirty="0" smtClean="0">
                <a:latin typeface="Cambria Math" pitchFamily="18" charset="0"/>
                <a:ea typeface="Cambria Math" pitchFamily="18" charset="0"/>
              </a:rPr>
              <a:t>Doctor has to certify the mental and physical fitness of the patient to make such a statement.</a:t>
            </a:r>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74</a:t>
            </a:fld>
            <a:endParaRPr lang="en-US"/>
          </a:p>
        </p:txBody>
      </p:sp>
      <p:sp>
        <p:nvSpPr>
          <p:cNvPr id="4" name="Title 3"/>
          <p:cNvSpPr>
            <a:spLocks noGrp="1"/>
          </p:cNvSpPr>
          <p:nvPr>
            <p:ph type="title"/>
          </p:nvPr>
        </p:nvSpPr>
        <p:spPr/>
        <p:txBody>
          <a:bodyPr>
            <a:normAutofit/>
          </a:bodyPr>
          <a:lstStyle/>
          <a:p>
            <a:r>
              <a:rPr lang="en-US" b="1" dirty="0" smtClean="0">
                <a:latin typeface="Times New Roman" pitchFamily="18" charset="0"/>
                <a:cs typeface="Times New Roman" pitchFamily="18" charset="0"/>
              </a:rPr>
              <a:t>Dying deposition </a:t>
            </a:r>
            <a:endParaRPr lang="en-US" dirty="0">
              <a:latin typeface="Times New Roman"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p:txBody>
          <a:bodyPr/>
          <a:lstStyle/>
          <a:p>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75</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2" name="Content Placeholder 1"/>
          <p:cNvSpPr>
            <a:spLocks noGrp="1"/>
          </p:cNvSpPr>
          <p:nvPr>
            <p:ph idx="1"/>
          </p:nvPr>
        </p:nvSpPr>
        <p:spPr/>
        <p:txBody>
          <a:bodyPr/>
          <a:lstStyle/>
          <a:p>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E93C00AD-07A2-4E9F-A55E-9624E8909377}" type="slidenum">
              <a:rPr lang="en-US" smtClean="0"/>
              <a:pPr/>
              <a:t>76</a:t>
            </a:fld>
            <a:endParaRPr lang="en-US"/>
          </a:p>
        </p:txBody>
      </p:sp>
      <p:sp>
        <p:nvSpPr>
          <p:cNvPr id="4" name="Title 3"/>
          <p:cNvSpPr>
            <a:spLocks noGrp="1"/>
          </p:cNvSpPr>
          <p:nvPr>
            <p:ph type="title"/>
          </p:nvPr>
        </p:nvSpPr>
        <p:spPr/>
        <p:txBody>
          <a:bodyPr>
            <a:normAutofit/>
          </a:bodyPr>
          <a:lstStyle/>
          <a:p>
            <a:r>
              <a:rPr lang="en-US" b="1" dirty="0" smtClean="0"/>
              <a:t> </a:t>
            </a:r>
            <a:endParaRPr lang="en-US" dirty="0">
              <a:latin typeface="Cambria Math" pitchFamily="18" charset="0"/>
              <a:ea typeface="Cambria Math" pitchFamily="18" charset="0"/>
            </a:endParaRPr>
          </a:p>
        </p:txBody>
      </p:sp>
      <p:pic>
        <p:nvPicPr>
          <p:cNvPr id="6" name="Picture 5" descr="J. CUSTODY OF THE RECORDS &lt;ul&gt;&lt;li&gt;The records should be kept under lock and key, in the custody of the doctor concerned or..."/>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C:\Users\USER\Pictures\2016-06-07\IMAGE0024.JPG"/>
          <p:cNvPicPr>
            <a:picLocks noGrp="1" noChangeAspect="1" noChangeArrowheads="1"/>
          </p:cNvPicPr>
          <p:nvPr>
            <p:ph idx="1"/>
          </p:nvPr>
        </p:nvPicPr>
        <p:blipFill>
          <a:blip r:embed="rId2" cstate="print"/>
          <a:srcRect/>
          <a:stretch>
            <a:fillRect/>
          </a:stretch>
        </p:blipFill>
        <p:spPr bwMode="auto">
          <a:xfrm>
            <a:off x="228600" y="86871"/>
            <a:ext cx="5791200" cy="6771129"/>
          </a:xfrm>
          <a:prstGeom prst="rect">
            <a:avLst/>
          </a:prstGeom>
          <a:noFill/>
        </p:spPr>
      </p:pic>
      <p:sp>
        <p:nvSpPr>
          <p:cNvPr id="5" name="TextBox 4"/>
          <p:cNvSpPr txBox="1"/>
          <p:nvPr/>
        </p:nvSpPr>
        <p:spPr>
          <a:xfrm>
            <a:off x="6019800" y="1447800"/>
            <a:ext cx="3124200" cy="1569660"/>
          </a:xfrm>
          <a:prstGeom prst="rect">
            <a:avLst/>
          </a:prstGeom>
          <a:noFill/>
        </p:spPr>
        <p:txBody>
          <a:bodyPr wrap="square" rtlCol="0">
            <a:spAutoFit/>
          </a:bodyPr>
          <a:lstStyle/>
          <a:p>
            <a:pPr>
              <a:buFont typeface="Wingdings" pitchFamily="2" charset="2"/>
              <a:buChar char="§"/>
            </a:pPr>
            <a:r>
              <a:rPr lang="en-US" sz="2400" b="1" dirty="0" smtClean="0">
                <a:solidFill>
                  <a:srgbClr val="C00000"/>
                </a:solidFill>
              </a:rPr>
              <a:t>MI  patient</a:t>
            </a:r>
          </a:p>
          <a:p>
            <a:pPr>
              <a:buFont typeface="Wingdings" pitchFamily="2" charset="2"/>
              <a:buChar char="§"/>
            </a:pPr>
            <a:r>
              <a:rPr lang="en-US" sz="2400" b="1" dirty="0" smtClean="0">
                <a:solidFill>
                  <a:srgbClr val="C00000"/>
                </a:solidFill>
              </a:rPr>
              <a:t>C/o Chest pain</a:t>
            </a:r>
          </a:p>
          <a:p>
            <a:pPr>
              <a:buFont typeface="Wingdings" pitchFamily="2" charset="2"/>
              <a:buChar char="§"/>
            </a:pPr>
            <a:r>
              <a:rPr lang="en-US" sz="2400" b="1" dirty="0" smtClean="0">
                <a:solidFill>
                  <a:srgbClr val="C00000"/>
                </a:solidFill>
              </a:rPr>
              <a:t>Not admitted to ETU</a:t>
            </a:r>
          </a:p>
          <a:p>
            <a:pPr>
              <a:buFont typeface="Wingdings" pitchFamily="2" charset="2"/>
              <a:buChar char="§"/>
            </a:pPr>
            <a:r>
              <a:rPr lang="en-US" sz="2400" b="1" dirty="0" smtClean="0">
                <a:solidFill>
                  <a:srgbClr val="C00000"/>
                </a:solidFill>
              </a:rPr>
              <a:t>Not informed HO stat </a:t>
            </a:r>
            <a:endParaRPr lang="en-US" sz="2400" b="1" dirty="0">
              <a:solidFill>
                <a:srgbClr val="C0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descr="C:\Users\USER\Pictures\2016-06-07\IMAGE0025.JPG"/>
          <p:cNvPicPr>
            <a:picLocks noGrp="1" noChangeAspect="1" noChangeArrowheads="1"/>
          </p:cNvPicPr>
          <p:nvPr>
            <p:ph idx="1"/>
          </p:nvPr>
        </p:nvPicPr>
        <p:blipFill>
          <a:blip r:embed="rId2" cstate="print"/>
          <a:srcRect/>
          <a:stretch>
            <a:fillRect/>
          </a:stretch>
        </p:blipFill>
        <p:spPr bwMode="auto">
          <a:xfrm>
            <a:off x="228600" y="0"/>
            <a:ext cx="5363135" cy="6937658"/>
          </a:xfrm>
          <a:prstGeom prst="rect">
            <a:avLst/>
          </a:prstGeom>
          <a:noFill/>
        </p:spPr>
      </p:pic>
      <p:sp>
        <p:nvSpPr>
          <p:cNvPr id="5" name="TextBox 4"/>
          <p:cNvSpPr txBox="1"/>
          <p:nvPr/>
        </p:nvSpPr>
        <p:spPr>
          <a:xfrm>
            <a:off x="6019800" y="1447800"/>
            <a:ext cx="3124200" cy="1569660"/>
          </a:xfrm>
          <a:prstGeom prst="rect">
            <a:avLst/>
          </a:prstGeom>
          <a:noFill/>
        </p:spPr>
        <p:txBody>
          <a:bodyPr wrap="square" rtlCol="0">
            <a:spAutoFit/>
          </a:bodyPr>
          <a:lstStyle/>
          <a:p>
            <a:pPr>
              <a:buFont typeface="Wingdings" pitchFamily="2" charset="2"/>
              <a:buChar char="§"/>
            </a:pPr>
            <a:r>
              <a:rPr lang="en-US" sz="2400" b="1" dirty="0" smtClean="0">
                <a:solidFill>
                  <a:srgbClr val="C00000"/>
                </a:solidFill>
              </a:rPr>
              <a:t>MI  patient</a:t>
            </a:r>
          </a:p>
          <a:p>
            <a:pPr>
              <a:buFont typeface="Wingdings" pitchFamily="2" charset="2"/>
              <a:buChar char="§"/>
            </a:pPr>
            <a:r>
              <a:rPr lang="en-US" sz="2400" b="1" dirty="0" smtClean="0">
                <a:solidFill>
                  <a:srgbClr val="C00000"/>
                </a:solidFill>
              </a:rPr>
              <a:t>C/o Chest pain</a:t>
            </a:r>
          </a:p>
          <a:p>
            <a:pPr>
              <a:buFont typeface="Wingdings" pitchFamily="2" charset="2"/>
              <a:buChar char="§"/>
            </a:pPr>
            <a:r>
              <a:rPr lang="en-US" sz="2400" b="1" dirty="0" smtClean="0">
                <a:solidFill>
                  <a:srgbClr val="C00000"/>
                </a:solidFill>
              </a:rPr>
              <a:t>Not admitted to ETU</a:t>
            </a:r>
          </a:p>
          <a:p>
            <a:pPr>
              <a:buFont typeface="Wingdings" pitchFamily="2" charset="2"/>
              <a:buChar char="§"/>
            </a:pPr>
            <a:r>
              <a:rPr lang="en-US" sz="2400" b="1" dirty="0" smtClean="0">
                <a:solidFill>
                  <a:srgbClr val="C00000"/>
                </a:solidFill>
              </a:rPr>
              <a:t>Not informed HO stat </a:t>
            </a:r>
            <a:endParaRPr lang="en-US" sz="2400" b="1" dirty="0">
              <a:solidFill>
                <a:srgbClr val="C0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descr="C:\Users\USER\Pictures\2016-06-07\IMAGE0026.JPG"/>
          <p:cNvPicPr>
            <a:picLocks noGrp="1" noChangeAspect="1" noChangeArrowheads="1"/>
          </p:cNvPicPr>
          <p:nvPr>
            <p:ph idx="1"/>
          </p:nvPr>
        </p:nvPicPr>
        <p:blipFill>
          <a:blip r:embed="rId2" cstate="print"/>
          <a:srcRect/>
          <a:stretch>
            <a:fillRect/>
          </a:stretch>
        </p:blipFill>
        <p:spPr bwMode="auto">
          <a:xfrm rot="10800000">
            <a:off x="0" y="0"/>
            <a:ext cx="5371300" cy="6858000"/>
          </a:xfrm>
          <a:prstGeom prst="rect">
            <a:avLst/>
          </a:prstGeom>
          <a:noFill/>
        </p:spPr>
      </p:pic>
      <p:sp>
        <p:nvSpPr>
          <p:cNvPr id="5" name="TextBox 4"/>
          <p:cNvSpPr txBox="1"/>
          <p:nvPr/>
        </p:nvSpPr>
        <p:spPr>
          <a:xfrm>
            <a:off x="5410200" y="2209800"/>
            <a:ext cx="3733800" cy="1938992"/>
          </a:xfrm>
          <a:prstGeom prst="rect">
            <a:avLst/>
          </a:prstGeom>
          <a:noFill/>
        </p:spPr>
        <p:txBody>
          <a:bodyPr wrap="square" rtlCol="0">
            <a:spAutoFit/>
          </a:bodyPr>
          <a:lstStyle/>
          <a:p>
            <a:pPr>
              <a:buFont typeface="Arial" pitchFamily="34" charset="0"/>
              <a:buChar char="•"/>
            </a:pPr>
            <a:r>
              <a:rPr lang="en-US" sz="2400" b="1" dirty="0" smtClean="0">
                <a:solidFill>
                  <a:srgbClr val="C00000"/>
                </a:solidFill>
              </a:rPr>
              <a:t>Ward not clear</a:t>
            </a:r>
          </a:p>
          <a:p>
            <a:pPr>
              <a:buFont typeface="Arial" pitchFamily="34" charset="0"/>
              <a:buChar char="•"/>
            </a:pPr>
            <a:r>
              <a:rPr lang="en-US" sz="2400" b="1" dirty="0" smtClean="0">
                <a:solidFill>
                  <a:srgbClr val="C00000"/>
                </a:solidFill>
              </a:rPr>
              <a:t>Date incomplete</a:t>
            </a:r>
          </a:p>
          <a:p>
            <a:pPr>
              <a:buFont typeface="Arial" pitchFamily="34" charset="0"/>
              <a:buChar char="•"/>
            </a:pPr>
            <a:r>
              <a:rPr lang="en-US" sz="2400" b="1" dirty="0" smtClean="0">
                <a:solidFill>
                  <a:srgbClr val="C00000"/>
                </a:solidFill>
              </a:rPr>
              <a:t>Time  incomplete</a:t>
            </a:r>
          </a:p>
          <a:p>
            <a:pPr>
              <a:buFont typeface="Arial" pitchFamily="34" charset="0"/>
              <a:buChar char="•"/>
            </a:pPr>
            <a:r>
              <a:rPr lang="en-US" sz="2400" b="1" dirty="0" smtClean="0">
                <a:solidFill>
                  <a:srgbClr val="C00000"/>
                </a:solidFill>
              </a:rPr>
              <a:t>Complaint – Not accepted</a:t>
            </a:r>
          </a:p>
          <a:p>
            <a:pPr>
              <a:buFont typeface="Arial" pitchFamily="34" charset="0"/>
              <a:buChar char="•"/>
            </a:pPr>
            <a:r>
              <a:rPr lang="en-US" sz="2400" b="1" dirty="0" smtClean="0">
                <a:solidFill>
                  <a:srgbClr val="C00000"/>
                </a:solidFill>
              </a:rPr>
              <a:t>JMO/Police not informed</a:t>
            </a:r>
            <a:endParaRPr lang="en-US" sz="2400" b="1" dirty="0">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0"/>
            <a:ext cx="8229600" cy="6858000"/>
          </a:xfrm>
        </p:spPr>
        <p:txBody>
          <a:bodyPr/>
          <a:lstStyle/>
          <a:p>
            <a:endParaRPr lang="en-US" dirty="0"/>
          </a:p>
        </p:txBody>
      </p:sp>
      <p:graphicFrame>
        <p:nvGraphicFramePr>
          <p:cNvPr id="1026" name="Object 2"/>
          <p:cNvGraphicFramePr>
            <a:graphicFrameLocks noChangeAspect="1"/>
          </p:cNvGraphicFramePr>
          <p:nvPr/>
        </p:nvGraphicFramePr>
        <p:xfrm>
          <a:off x="2558008" y="1"/>
          <a:ext cx="4071392" cy="6934638"/>
        </p:xfrm>
        <a:graphic>
          <a:graphicData uri="http://schemas.openxmlformats.org/presentationml/2006/ole">
            <p:oleObj spid="_x0000_s69634" name="Document" r:id="rId3" imgW="5986281" imgH="10192903" progId="Word.Document.8">
              <p:embed/>
            </p:oleObj>
          </a:graphicData>
        </a:graphic>
      </p:graphicFrame>
      <p:sp>
        <p:nvSpPr>
          <p:cNvPr id="5" name="Slide Number Placeholder 4"/>
          <p:cNvSpPr>
            <a:spLocks noGrp="1"/>
          </p:cNvSpPr>
          <p:nvPr>
            <p:ph type="sldNum" sz="quarter" idx="12"/>
          </p:nvPr>
        </p:nvSpPr>
        <p:spPr/>
        <p:txBody>
          <a:bodyPr/>
          <a:lstStyle/>
          <a:p>
            <a:fld id="{0C9B020B-ECE3-4A3D-BA70-2AC07E927E8E}"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descr="C:\Users\USER\Pictures\2016-06-07\IMAGE0027.JPG"/>
          <p:cNvPicPr>
            <a:picLocks noGrp="1" noChangeAspect="1" noChangeArrowheads="1"/>
          </p:cNvPicPr>
          <p:nvPr>
            <p:ph idx="1"/>
          </p:nvPr>
        </p:nvPicPr>
        <p:blipFill>
          <a:blip r:embed="rId2" cstate="print"/>
          <a:srcRect/>
          <a:stretch>
            <a:fillRect/>
          </a:stretch>
        </p:blipFill>
        <p:spPr bwMode="auto">
          <a:xfrm>
            <a:off x="0" y="-39215"/>
            <a:ext cx="6019800" cy="6897215"/>
          </a:xfrm>
          <a:prstGeom prst="rect">
            <a:avLst/>
          </a:prstGeom>
          <a:noFill/>
        </p:spPr>
      </p:pic>
      <p:sp>
        <p:nvSpPr>
          <p:cNvPr id="5" name="TextBox 4"/>
          <p:cNvSpPr txBox="1"/>
          <p:nvPr/>
        </p:nvSpPr>
        <p:spPr>
          <a:xfrm rot="19944542">
            <a:off x="5867400" y="2590801"/>
            <a:ext cx="3276600" cy="461665"/>
          </a:xfrm>
          <a:prstGeom prst="rect">
            <a:avLst/>
          </a:prstGeom>
          <a:noFill/>
        </p:spPr>
        <p:txBody>
          <a:bodyPr wrap="square" rtlCol="0">
            <a:spAutoFit/>
          </a:bodyPr>
          <a:lstStyle/>
          <a:p>
            <a:pPr>
              <a:buFont typeface="Wingdings" pitchFamily="2" charset="2"/>
              <a:buChar char="ü"/>
            </a:pPr>
            <a:r>
              <a:rPr lang="en-US" sz="2400" b="1" dirty="0" smtClean="0">
                <a:solidFill>
                  <a:srgbClr val="C00000"/>
                </a:solidFill>
              </a:rPr>
              <a:t>See the marked areas</a:t>
            </a:r>
            <a:endParaRPr lang="en-US" sz="2400" b="1" dirty="0">
              <a:solidFill>
                <a:srgbClr val="C0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C:\Users\USER\Pictures\2016-06-07\IMAGE0028.JPG"/>
          <p:cNvPicPr>
            <a:picLocks noGrp="1" noChangeAspect="1" noChangeArrowheads="1"/>
          </p:cNvPicPr>
          <p:nvPr>
            <p:ph idx="1"/>
          </p:nvPr>
        </p:nvPicPr>
        <p:blipFill>
          <a:blip r:embed="rId2" cstate="print"/>
          <a:srcRect/>
          <a:stretch>
            <a:fillRect/>
          </a:stretch>
        </p:blipFill>
        <p:spPr bwMode="auto">
          <a:xfrm>
            <a:off x="2286000" y="0"/>
            <a:ext cx="4856187" cy="688286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C:\Users\USER\Desktop\HPW 017.jpg"/>
          <p:cNvPicPr>
            <a:picLocks noChangeAspect="1" noChangeArrowheads="1"/>
          </p:cNvPicPr>
          <p:nvPr/>
        </p:nvPicPr>
        <p:blipFill>
          <a:blip r:embed="rId2" cstate="print"/>
          <a:srcRect/>
          <a:stretch>
            <a:fillRect/>
          </a:stretch>
        </p:blipFill>
        <p:spPr bwMode="auto">
          <a:xfrm>
            <a:off x="-413" y="0"/>
            <a:ext cx="9144413" cy="6858000"/>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USER\Desktop\HPW 022.jpg"/>
          <p:cNvPicPr>
            <a:picLocks noChangeAspect="1" noChangeArrowheads="1"/>
          </p:cNvPicPr>
          <p:nvPr/>
        </p:nvPicPr>
        <p:blipFill>
          <a:blip r:embed="rId2" cstate="print"/>
          <a:srcRect/>
          <a:stretch>
            <a:fillRect/>
          </a:stretch>
        </p:blipFill>
        <p:spPr bwMode="auto">
          <a:xfrm>
            <a:off x="-414" y="1"/>
            <a:ext cx="9144414" cy="685800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C:\Users\USER\Desktop\HPW 024.jpg"/>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C:\Users\USER\Desktop\DSCN0358.JPG"/>
          <p:cNvPicPr>
            <a:picLocks noGrp="1" noChangeAspect="1" noChangeArrowheads="1"/>
          </p:cNvPicPr>
          <p:nvPr>
            <p:ph idx="1"/>
          </p:nvPr>
        </p:nvPicPr>
        <p:blipFill>
          <a:blip r:embed="rId2" cstate="print"/>
          <a:srcRect/>
          <a:stretch>
            <a:fillRect/>
          </a:stretch>
        </p:blipFill>
        <p:spPr bwMode="auto">
          <a:xfrm>
            <a:off x="1" y="0"/>
            <a:ext cx="9144000" cy="6858000"/>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descr="C:\Users\USER\Pictures\2016-06-07\IMAGE0029.JPG"/>
          <p:cNvPicPr>
            <a:picLocks noGrp="1" noChangeAspect="1" noChangeArrowheads="1"/>
          </p:cNvPicPr>
          <p:nvPr>
            <p:ph idx="1"/>
          </p:nvPr>
        </p:nvPicPr>
        <p:blipFill>
          <a:blip r:embed="rId2" cstate="print"/>
          <a:srcRect/>
          <a:stretch>
            <a:fillRect/>
          </a:stretch>
        </p:blipFill>
        <p:spPr bwMode="auto">
          <a:xfrm>
            <a:off x="2057400" y="0"/>
            <a:ext cx="5402467" cy="6871790"/>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descr="C:\Users\USER\Pictures\2016-06-07\IMAGE0030.JPG"/>
          <p:cNvPicPr>
            <a:picLocks noGrp="1" noChangeAspect="1" noChangeArrowheads="1"/>
          </p:cNvPicPr>
          <p:nvPr>
            <p:ph idx="1"/>
          </p:nvPr>
        </p:nvPicPr>
        <p:blipFill>
          <a:blip r:embed="rId2" cstate="print"/>
          <a:srcRect/>
          <a:stretch>
            <a:fillRect/>
          </a:stretch>
        </p:blipFill>
        <p:spPr bwMode="auto">
          <a:xfrm>
            <a:off x="1828800" y="7738"/>
            <a:ext cx="5009443" cy="6850262"/>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descr="C:\Users\USER\Pictures\2016-06-07\IMAGE0032.JPG"/>
          <p:cNvPicPr>
            <a:picLocks noGrp="1" noChangeAspect="1" noChangeArrowheads="1"/>
          </p:cNvPicPr>
          <p:nvPr>
            <p:ph idx="1"/>
          </p:nvPr>
        </p:nvPicPr>
        <p:blipFill>
          <a:blip r:embed="rId2" cstate="print"/>
          <a:srcRect/>
          <a:stretch>
            <a:fillRect/>
          </a:stretch>
        </p:blipFill>
        <p:spPr bwMode="auto">
          <a:xfrm>
            <a:off x="1521602" y="0"/>
            <a:ext cx="6985274" cy="6858000"/>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descr="C:\Users\USER\Pictures\2016-06-07\IMAGE0033.JPG"/>
          <p:cNvPicPr>
            <a:picLocks noGrp="1" noChangeAspect="1" noChangeArrowheads="1"/>
          </p:cNvPicPr>
          <p:nvPr>
            <p:ph idx="1"/>
          </p:nvPr>
        </p:nvPicPr>
        <p:blipFill>
          <a:blip r:embed="rId2" cstate="print"/>
          <a:srcRect/>
          <a:stretch>
            <a:fillRect/>
          </a:stretch>
        </p:blipFill>
        <p:spPr bwMode="auto">
          <a:xfrm>
            <a:off x="2168100" y="0"/>
            <a:ext cx="5223301" cy="6858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72118" name="Rectangle 43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71681" name="Group 1"/>
          <p:cNvGrpSpPr>
            <a:grpSpLocks noChangeAspect="1"/>
          </p:cNvGrpSpPr>
          <p:nvPr/>
        </p:nvGrpSpPr>
        <p:grpSpPr bwMode="auto">
          <a:xfrm>
            <a:off x="1676400" y="-101825"/>
            <a:ext cx="5844180" cy="6959825"/>
            <a:chOff x="-15" y="3445"/>
            <a:chExt cx="6482" cy="7719"/>
          </a:xfrm>
        </p:grpSpPr>
        <p:sp>
          <p:nvSpPr>
            <p:cNvPr id="72117" name="AutoShape 437"/>
            <p:cNvSpPr>
              <a:spLocks noChangeAspect="1" noChangeArrowheads="1" noTextEdit="1"/>
            </p:cNvSpPr>
            <p:nvPr/>
          </p:nvSpPr>
          <p:spPr bwMode="auto">
            <a:xfrm>
              <a:off x="-15" y="3445"/>
              <a:ext cx="6482" cy="7719"/>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2116" name="Rectangle 436"/>
            <p:cNvSpPr>
              <a:spLocks noChangeArrowheads="1"/>
            </p:cNvSpPr>
            <p:nvPr/>
          </p:nvSpPr>
          <p:spPr bwMode="auto">
            <a:xfrm>
              <a:off x="93" y="3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5" name="Rectangle 435"/>
            <p:cNvSpPr>
              <a:spLocks noChangeArrowheads="1"/>
            </p:cNvSpPr>
            <p:nvPr/>
          </p:nvSpPr>
          <p:spPr bwMode="auto">
            <a:xfrm>
              <a:off x="93" y="366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4" name="Rectangle 434"/>
            <p:cNvSpPr>
              <a:spLocks noChangeArrowheads="1"/>
            </p:cNvSpPr>
            <p:nvPr/>
          </p:nvSpPr>
          <p:spPr bwMode="auto">
            <a:xfrm>
              <a:off x="93" y="386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3" name="Rectangle 433"/>
            <p:cNvSpPr>
              <a:spLocks noChangeArrowheads="1"/>
            </p:cNvSpPr>
            <p:nvPr/>
          </p:nvSpPr>
          <p:spPr bwMode="auto">
            <a:xfrm>
              <a:off x="93" y="408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2" name="Rectangle 432"/>
            <p:cNvSpPr>
              <a:spLocks noChangeArrowheads="1"/>
            </p:cNvSpPr>
            <p:nvPr/>
          </p:nvSpPr>
          <p:spPr bwMode="auto">
            <a:xfrm>
              <a:off x="93" y="429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1" name="Rectangle 431"/>
            <p:cNvSpPr>
              <a:spLocks noChangeArrowheads="1"/>
            </p:cNvSpPr>
            <p:nvPr/>
          </p:nvSpPr>
          <p:spPr bwMode="auto">
            <a:xfrm>
              <a:off x="93" y="449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0" name="Rectangle 430"/>
            <p:cNvSpPr>
              <a:spLocks noChangeArrowheads="1"/>
            </p:cNvSpPr>
            <p:nvPr/>
          </p:nvSpPr>
          <p:spPr bwMode="auto">
            <a:xfrm>
              <a:off x="93" y="471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9" name="Rectangle 429"/>
            <p:cNvSpPr>
              <a:spLocks noChangeArrowheads="1"/>
            </p:cNvSpPr>
            <p:nvPr/>
          </p:nvSpPr>
          <p:spPr bwMode="auto">
            <a:xfrm>
              <a:off x="93" y="492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8" name="Rectangle 428"/>
            <p:cNvSpPr>
              <a:spLocks noChangeArrowheads="1"/>
            </p:cNvSpPr>
            <p:nvPr/>
          </p:nvSpPr>
          <p:spPr bwMode="auto">
            <a:xfrm>
              <a:off x="93" y="513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7" name="Rectangle 427"/>
            <p:cNvSpPr>
              <a:spLocks noChangeArrowheads="1"/>
            </p:cNvSpPr>
            <p:nvPr/>
          </p:nvSpPr>
          <p:spPr bwMode="auto">
            <a:xfrm>
              <a:off x="93" y="534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6" name="Rectangle 426"/>
            <p:cNvSpPr>
              <a:spLocks noChangeArrowheads="1"/>
            </p:cNvSpPr>
            <p:nvPr/>
          </p:nvSpPr>
          <p:spPr bwMode="auto">
            <a:xfrm>
              <a:off x="93" y="555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5" name="Rectangle 425"/>
            <p:cNvSpPr>
              <a:spLocks noChangeArrowheads="1"/>
            </p:cNvSpPr>
            <p:nvPr/>
          </p:nvSpPr>
          <p:spPr bwMode="auto">
            <a:xfrm>
              <a:off x="93" y="576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4" name="Rectangle 424"/>
            <p:cNvSpPr>
              <a:spLocks noChangeArrowheads="1"/>
            </p:cNvSpPr>
            <p:nvPr/>
          </p:nvSpPr>
          <p:spPr bwMode="auto">
            <a:xfrm>
              <a:off x="93" y="597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3" name="Rectangle 423"/>
            <p:cNvSpPr>
              <a:spLocks noChangeArrowheads="1"/>
            </p:cNvSpPr>
            <p:nvPr/>
          </p:nvSpPr>
          <p:spPr bwMode="auto">
            <a:xfrm>
              <a:off x="93" y="618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2" name="Rectangle 422"/>
            <p:cNvSpPr>
              <a:spLocks noChangeArrowheads="1"/>
            </p:cNvSpPr>
            <p:nvPr/>
          </p:nvSpPr>
          <p:spPr bwMode="auto">
            <a:xfrm>
              <a:off x="93" y="639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1" name="Rectangle 421"/>
            <p:cNvSpPr>
              <a:spLocks noChangeArrowheads="1"/>
            </p:cNvSpPr>
            <p:nvPr/>
          </p:nvSpPr>
          <p:spPr bwMode="auto">
            <a:xfrm>
              <a:off x="93" y="660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0" name="Rectangle 420"/>
            <p:cNvSpPr>
              <a:spLocks noChangeArrowheads="1"/>
            </p:cNvSpPr>
            <p:nvPr/>
          </p:nvSpPr>
          <p:spPr bwMode="auto">
            <a:xfrm>
              <a:off x="93" y="681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9" name="Rectangle 419"/>
            <p:cNvSpPr>
              <a:spLocks noChangeArrowheads="1"/>
            </p:cNvSpPr>
            <p:nvPr/>
          </p:nvSpPr>
          <p:spPr bwMode="auto">
            <a:xfrm>
              <a:off x="93" y="702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8" name="Rectangle 418"/>
            <p:cNvSpPr>
              <a:spLocks noChangeArrowheads="1"/>
            </p:cNvSpPr>
            <p:nvPr/>
          </p:nvSpPr>
          <p:spPr bwMode="auto">
            <a:xfrm>
              <a:off x="93" y="723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7" name="Rectangle 417"/>
            <p:cNvSpPr>
              <a:spLocks noChangeArrowheads="1"/>
            </p:cNvSpPr>
            <p:nvPr/>
          </p:nvSpPr>
          <p:spPr bwMode="auto">
            <a:xfrm>
              <a:off x="93" y="744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6" name="Rectangle 416"/>
            <p:cNvSpPr>
              <a:spLocks noChangeArrowheads="1"/>
            </p:cNvSpPr>
            <p:nvPr/>
          </p:nvSpPr>
          <p:spPr bwMode="auto">
            <a:xfrm>
              <a:off x="93" y="765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5" name="Rectangle 415"/>
            <p:cNvSpPr>
              <a:spLocks noChangeArrowheads="1"/>
            </p:cNvSpPr>
            <p:nvPr/>
          </p:nvSpPr>
          <p:spPr bwMode="auto">
            <a:xfrm>
              <a:off x="93" y="786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4" name="Rectangle 414"/>
            <p:cNvSpPr>
              <a:spLocks noChangeArrowheads="1"/>
            </p:cNvSpPr>
            <p:nvPr/>
          </p:nvSpPr>
          <p:spPr bwMode="auto">
            <a:xfrm>
              <a:off x="93" y="807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3" name="Rectangle 413"/>
            <p:cNvSpPr>
              <a:spLocks noChangeArrowheads="1"/>
            </p:cNvSpPr>
            <p:nvPr/>
          </p:nvSpPr>
          <p:spPr bwMode="auto">
            <a:xfrm>
              <a:off x="93" y="828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2" name="Rectangle 412"/>
            <p:cNvSpPr>
              <a:spLocks noChangeArrowheads="1"/>
            </p:cNvSpPr>
            <p:nvPr/>
          </p:nvSpPr>
          <p:spPr bwMode="auto">
            <a:xfrm>
              <a:off x="93" y="849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1" name="Rectangle 411"/>
            <p:cNvSpPr>
              <a:spLocks noChangeArrowheads="1"/>
            </p:cNvSpPr>
            <p:nvPr/>
          </p:nvSpPr>
          <p:spPr bwMode="auto">
            <a:xfrm>
              <a:off x="93" y="870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0" name="Rectangle 410"/>
            <p:cNvSpPr>
              <a:spLocks noChangeArrowheads="1"/>
            </p:cNvSpPr>
            <p:nvPr/>
          </p:nvSpPr>
          <p:spPr bwMode="auto">
            <a:xfrm>
              <a:off x="93" y="891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9" name="Rectangle 409"/>
            <p:cNvSpPr>
              <a:spLocks noChangeArrowheads="1"/>
            </p:cNvSpPr>
            <p:nvPr/>
          </p:nvSpPr>
          <p:spPr bwMode="auto">
            <a:xfrm>
              <a:off x="93" y="912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8" name="Rectangle 408"/>
            <p:cNvSpPr>
              <a:spLocks noChangeArrowheads="1"/>
            </p:cNvSpPr>
            <p:nvPr/>
          </p:nvSpPr>
          <p:spPr bwMode="auto">
            <a:xfrm>
              <a:off x="93" y="933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7" name="Rectangle 407"/>
            <p:cNvSpPr>
              <a:spLocks noChangeArrowheads="1"/>
            </p:cNvSpPr>
            <p:nvPr/>
          </p:nvSpPr>
          <p:spPr bwMode="auto">
            <a:xfrm>
              <a:off x="93" y="954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6" name="Rectangle 406"/>
            <p:cNvSpPr>
              <a:spLocks noChangeArrowheads="1"/>
            </p:cNvSpPr>
            <p:nvPr/>
          </p:nvSpPr>
          <p:spPr bwMode="auto">
            <a:xfrm>
              <a:off x="93" y="975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5" name="Rectangle 405"/>
            <p:cNvSpPr>
              <a:spLocks noChangeArrowheads="1"/>
            </p:cNvSpPr>
            <p:nvPr/>
          </p:nvSpPr>
          <p:spPr bwMode="auto">
            <a:xfrm>
              <a:off x="93" y="996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4" name="Rectangle 404"/>
            <p:cNvSpPr>
              <a:spLocks noChangeArrowheads="1"/>
            </p:cNvSpPr>
            <p:nvPr/>
          </p:nvSpPr>
          <p:spPr bwMode="auto">
            <a:xfrm>
              <a:off x="93" y="1017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2081" name="Group 401"/>
            <p:cNvGrpSpPr>
              <a:grpSpLocks/>
            </p:cNvGrpSpPr>
            <p:nvPr/>
          </p:nvGrpSpPr>
          <p:grpSpPr bwMode="auto">
            <a:xfrm>
              <a:off x="97" y="5168"/>
              <a:ext cx="6092" cy="257"/>
              <a:chOff x="97" y="5168"/>
              <a:chExt cx="6092" cy="257"/>
            </a:xfrm>
          </p:grpSpPr>
          <p:sp>
            <p:nvSpPr>
              <p:cNvPr id="72083" name="Rectangle 403"/>
              <p:cNvSpPr>
                <a:spLocks noChangeArrowheads="1"/>
              </p:cNvSpPr>
              <p:nvPr/>
            </p:nvSpPr>
            <p:spPr bwMode="auto">
              <a:xfrm>
                <a:off x="97" y="5168"/>
                <a:ext cx="6092" cy="25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82" name="Rectangle 402"/>
              <p:cNvSpPr>
                <a:spLocks noChangeArrowheads="1"/>
              </p:cNvSpPr>
              <p:nvPr/>
            </p:nvSpPr>
            <p:spPr bwMode="auto">
              <a:xfrm>
                <a:off x="97" y="5168"/>
                <a:ext cx="6092" cy="257"/>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2080" name="Rectangle 400"/>
            <p:cNvSpPr>
              <a:spLocks noChangeArrowheads="1"/>
            </p:cNvSpPr>
            <p:nvPr/>
          </p:nvSpPr>
          <p:spPr bwMode="auto">
            <a:xfrm>
              <a:off x="201" y="5219"/>
              <a:ext cx="22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9" name="Rectangle 399"/>
            <p:cNvSpPr>
              <a:spLocks noChangeArrowheads="1"/>
            </p:cNvSpPr>
            <p:nvPr/>
          </p:nvSpPr>
          <p:spPr bwMode="auto">
            <a:xfrm>
              <a:off x="390" y="521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8" name="Rectangle 398"/>
            <p:cNvSpPr>
              <a:spLocks noChangeArrowheads="1"/>
            </p:cNvSpPr>
            <p:nvPr/>
          </p:nvSpPr>
          <p:spPr bwMode="auto">
            <a:xfrm>
              <a:off x="445" y="521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7" name="Rectangle 397"/>
            <p:cNvSpPr>
              <a:spLocks noChangeArrowheads="1"/>
            </p:cNvSpPr>
            <p:nvPr/>
          </p:nvSpPr>
          <p:spPr bwMode="auto">
            <a:xfrm>
              <a:off x="479" y="5219"/>
              <a:ext cx="112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Others (specify):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6" name="Rectangle 396"/>
            <p:cNvSpPr>
              <a:spLocks noChangeArrowheads="1"/>
            </p:cNvSpPr>
            <p:nvPr/>
          </p:nvSpPr>
          <p:spPr bwMode="auto">
            <a:xfrm>
              <a:off x="1477" y="521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2073" name="Group 393"/>
            <p:cNvGrpSpPr>
              <a:grpSpLocks/>
            </p:cNvGrpSpPr>
            <p:nvPr/>
          </p:nvGrpSpPr>
          <p:grpSpPr bwMode="auto">
            <a:xfrm>
              <a:off x="97" y="6078"/>
              <a:ext cx="6092" cy="781"/>
              <a:chOff x="97" y="6078"/>
              <a:chExt cx="6092" cy="781"/>
            </a:xfrm>
          </p:grpSpPr>
          <p:sp>
            <p:nvSpPr>
              <p:cNvPr id="72075" name="Rectangle 395"/>
              <p:cNvSpPr>
                <a:spLocks noChangeArrowheads="1"/>
              </p:cNvSpPr>
              <p:nvPr/>
            </p:nvSpPr>
            <p:spPr bwMode="auto">
              <a:xfrm>
                <a:off x="97" y="6078"/>
                <a:ext cx="6092" cy="78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74" name="Rectangle 394"/>
              <p:cNvSpPr>
                <a:spLocks noChangeArrowheads="1"/>
              </p:cNvSpPr>
              <p:nvPr/>
            </p:nvSpPr>
            <p:spPr bwMode="auto">
              <a:xfrm>
                <a:off x="97" y="6078"/>
                <a:ext cx="6092" cy="78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2072" name="Rectangle 392"/>
            <p:cNvSpPr>
              <a:spLocks noChangeArrowheads="1"/>
            </p:cNvSpPr>
            <p:nvPr/>
          </p:nvSpPr>
          <p:spPr bwMode="auto">
            <a:xfrm>
              <a:off x="201" y="6129"/>
              <a:ext cx="9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1" name="Rectangle 391"/>
            <p:cNvSpPr>
              <a:spLocks noChangeArrowheads="1"/>
            </p:cNvSpPr>
            <p:nvPr/>
          </p:nvSpPr>
          <p:spPr bwMode="auto">
            <a:xfrm>
              <a:off x="277" y="6129"/>
              <a:ext cx="13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0" name="Rectangle 390"/>
            <p:cNvSpPr>
              <a:spLocks noChangeArrowheads="1"/>
            </p:cNvSpPr>
            <p:nvPr/>
          </p:nvSpPr>
          <p:spPr bwMode="auto">
            <a:xfrm>
              <a:off x="390" y="61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9" name="Rectangle 389"/>
            <p:cNvSpPr>
              <a:spLocks noChangeArrowheads="1"/>
            </p:cNvSpPr>
            <p:nvPr/>
          </p:nvSpPr>
          <p:spPr bwMode="auto">
            <a:xfrm>
              <a:off x="445" y="6129"/>
              <a:ext cx="120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Causative agent /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8" name="Rectangle 388"/>
            <p:cNvSpPr>
              <a:spLocks noChangeArrowheads="1"/>
            </p:cNvSpPr>
            <p:nvPr/>
          </p:nvSpPr>
          <p:spPr bwMode="auto">
            <a:xfrm>
              <a:off x="1536" y="6129"/>
              <a:ext cx="235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Weapon (Initial appropriate cage)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7" name="Rectangle 387"/>
            <p:cNvSpPr>
              <a:spLocks noChangeArrowheads="1"/>
            </p:cNvSpPr>
            <p:nvPr/>
          </p:nvSpPr>
          <p:spPr bwMode="auto">
            <a:xfrm>
              <a:off x="3584" y="6129"/>
              <a:ext cx="43" cy="4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6" name="Rectangle 386"/>
            <p:cNvSpPr>
              <a:spLocks noChangeArrowheads="1"/>
            </p:cNvSpPr>
            <p:nvPr/>
          </p:nvSpPr>
          <p:spPr bwMode="auto">
            <a:xfrm>
              <a:off x="3623" y="61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5" name="Rectangle 385"/>
            <p:cNvSpPr>
              <a:spLocks noChangeArrowheads="1"/>
            </p:cNvSpPr>
            <p:nvPr/>
          </p:nvSpPr>
          <p:spPr bwMode="auto">
            <a:xfrm>
              <a:off x="3625" y="61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4" name="Rectangle 384"/>
            <p:cNvSpPr>
              <a:spLocks noChangeArrowheads="1"/>
            </p:cNvSpPr>
            <p:nvPr/>
          </p:nvSpPr>
          <p:spPr bwMode="auto">
            <a:xfrm>
              <a:off x="201" y="631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3" name="Rectangle 383"/>
            <p:cNvSpPr>
              <a:spLocks noChangeArrowheads="1"/>
            </p:cNvSpPr>
            <p:nvPr/>
          </p:nvSpPr>
          <p:spPr bwMode="auto">
            <a:xfrm>
              <a:off x="386" y="631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2" name="Rectangle 382"/>
            <p:cNvSpPr>
              <a:spLocks noChangeArrowheads="1"/>
            </p:cNvSpPr>
            <p:nvPr/>
          </p:nvSpPr>
          <p:spPr bwMode="auto">
            <a:xfrm>
              <a:off x="201" y="649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1" name="Rectangle 381"/>
            <p:cNvSpPr>
              <a:spLocks noChangeArrowheads="1"/>
            </p:cNvSpPr>
            <p:nvPr/>
          </p:nvSpPr>
          <p:spPr bwMode="auto">
            <a:xfrm>
              <a:off x="386" y="6495"/>
              <a:ext cx="171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Blunt                     Sharp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0" name="Rectangle 380"/>
            <p:cNvSpPr>
              <a:spLocks noChangeArrowheads="1"/>
            </p:cNvSpPr>
            <p:nvPr/>
          </p:nvSpPr>
          <p:spPr bwMode="auto">
            <a:xfrm>
              <a:off x="1768" y="649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9" name="Rectangle 379"/>
            <p:cNvSpPr>
              <a:spLocks noChangeArrowheads="1"/>
            </p:cNvSpPr>
            <p:nvPr/>
          </p:nvSpPr>
          <p:spPr bwMode="auto">
            <a:xfrm>
              <a:off x="2157" y="649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8" name="Rectangle 378"/>
            <p:cNvSpPr>
              <a:spLocks noChangeArrowheads="1"/>
            </p:cNvSpPr>
            <p:nvPr/>
          </p:nvSpPr>
          <p:spPr bwMode="auto">
            <a:xfrm>
              <a:off x="2464" y="6495"/>
              <a:ext cx="240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Firearm                  Explosion/Blast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7" name="Rectangle 377"/>
            <p:cNvSpPr>
              <a:spLocks noChangeArrowheads="1"/>
            </p:cNvSpPr>
            <p:nvPr/>
          </p:nvSpPr>
          <p:spPr bwMode="auto">
            <a:xfrm>
              <a:off x="5052" y="6495"/>
              <a:ext cx="40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Other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6" name="Rectangle 376"/>
            <p:cNvSpPr>
              <a:spLocks noChangeArrowheads="1"/>
            </p:cNvSpPr>
            <p:nvPr/>
          </p:nvSpPr>
          <p:spPr bwMode="auto">
            <a:xfrm>
              <a:off x="5404" y="649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5" name="Rectangle 375"/>
            <p:cNvSpPr>
              <a:spLocks noChangeArrowheads="1"/>
            </p:cNvSpPr>
            <p:nvPr/>
          </p:nvSpPr>
          <p:spPr bwMode="auto">
            <a:xfrm>
              <a:off x="201" y="667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4" name="Rectangle 374"/>
            <p:cNvSpPr>
              <a:spLocks noChangeArrowheads="1"/>
            </p:cNvSpPr>
            <p:nvPr/>
          </p:nvSpPr>
          <p:spPr bwMode="auto">
            <a:xfrm>
              <a:off x="386" y="667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3" name="Rectangle 373"/>
            <p:cNvSpPr>
              <a:spLocks noChangeArrowheads="1"/>
            </p:cNvSpPr>
            <p:nvPr/>
          </p:nvSpPr>
          <p:spPr bwMode="auto">
            <a:xfrm>
              <a:off x="201" y="686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2" name="Rectangle 372"/>
            <p:cNvSpPr>
              <a:spLocks noChangeArrowheads="1"/>
            </p:cNvSpPr>
            <p:nvPr/>
          </p:nvSpPr>
          <p:spPr bwMode="auto">
            <a:xfrm>
              <a:off x="437" y="686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1" name="Rectangle 371"/>
            <p:cNvSpPr>
              <a:spLocks noChangeArrowheads="1"/>
            </p:cNvSpPr>
            <p:nvPr/>
          </p:nvSpPr>
          <p:spPr bwMode="auto">
            <a:xfrm>
              <a:off x="201" y="704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0" name="Rectangle 370"/>
            <p:cNvSpPr>
              <a:spLocks noChangeArrowheads="1"/>
            </p:cNvSpPr>
            <p:nvPr/>
          </p:nvSpPr>
          <p:spPr bwMode="auto">
            <a:xfrm>
              <a:off x="386" y="704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49" name="Rectangle 369"/>
            <p:cNvSpPr>
              <a:spLocks noChangeArrowheads="1"/>
            </p:cNvSpPr>
            <p:nvPr/>
          </p:nvSpPr>
          <p:spPr bwMode="auto">
            <a:xfrm>
              <a:off x="201" y="72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48" name="Rectangle 368"/>
            <p:cNvSpPr>
              <a:spLocks noChangeArrowheads="1"/>
            </p:cNvSpPr>
            <p:nvPr/>
          </p:nvSpPr>
          <p:spPr bwMode="auto">
            <a:xfrm>
              <a:off x="386" y="72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47" name="Rectangle 367"/>
            <p:cNvSpPr>
              <a:spLocks noChangeArrowheads="1"/>
            </p:cNvSpPr>
            <p:nvPr/>
          </p:nvSpPr>
          <p:spPr bwMode="auto">
            <a:xfrm>
              <a:off x="445" y="72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46" name="Rectangle 366"/>
            <p:cNvSpPr>
              <a:spLocks noChangeArrowheads="1"/>
            </p:cNvSpPr>
            <p:nvPr/>
          </p:nvSpPr>
          <p:spPr bwMode="auto">
            <a:xfrm>
              <a:off x="479" y="72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45" name="Rectangle 365"/>
            <p:cNvSpPr>
              <a:spLocks noChangeArrowheads="1"/>
            </p:cNvSpPr>
            <p:nvPr/>
          </p:nvSpPr>
          <p:spPr bwMode="auto">
            <a:xfrm>
              <a:off x="1975" y="72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44" name="Rectangle 364"/>
            <p:cNvSpPr>
              <a:spLocks noChangeArrowheads="1"/>
            </p:cNvSpPr>
            <p:nvPr/>
          </p:nvSpPr>
          <p:spPr bwMode="auto">
            <a:xfrm>
              <a:off x="3442" y="72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43" name="Rectangle 363"/>
            <p:cNvSpPr>
              <a:spLocks noChangeArrowheads="1"/>
            </p:cNvSpPr>
            <p:nvPr/>
          </p:nvSpPr>
          <p:spPr bwMode="auto">
            <a:xfrm>
              <a:off x="4910" y="72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2040" name="Group 360"/>
            <p:cNvGrpSpPr>
              <a:grpSpLocks/>
            </p:cNvGrpSpPr>
            <p:nvPr/>
          </p:nvGrpSpPr>
          <p:grpSpPr bwMode="auto">
            <a:xfrm>
              <a:off x="906" y="6489"/>
              <a:ext cx="397" cy="231"/>
              <a:chOff x="906" y="6489"/>
              <a:chExt cx="397" cy="231"/>
            </a:xfrm>
          </p:grpSpPr>
          <p:sp>
            <p:nvSpPr>
              <p:cNvPr id="72042" name="Rectangle 362"/>
              <p:cNvSpPr>
                <a:spLocks noChangeArrowheads="1"/>
              </p:cNvSpPr>
              <p:nvPr/>
            </p:nvSpPr>
            <p:spPr bwMode="auto">
              <a:xfrm>
                <a:off x="906" y="6489"/>
                <a:ext cx="397" cy="2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41" name="Rectangle 361"/>
              <p:cNvSpPr>
                <a:spLocks noChangeArrowheads="1"/>
              </p:cNvSpPr>
              <p:nvPr/>
            </p:nvSpPr>
            <p:spPr bwMode="auto">
              <a:xfrm>
                <a:off x="906" y="6489"/>
                <a:ext cx="397" cy="23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037" name="Group 357"/>
            <p:cNvGrpSpPr>
              <a:grpSpLocks/>
            </p:cNvGrpSpPr>
            <p:nvPr/>
          </p:nvGrpSpPr>
          <p:grpSpPr bwMode="auto">
            <a:xfrm>
              <a:off x="1910" y="6489"/>
              <a:ext cx="396" cy="231"/>
              <a:chOff x="1910" y="6489"/>
              <a:chExt cx="396" cy="231"/>
            </a:xfrm>
          </p:grpSpPr>
          <p:sp>
            <p:nvSpPr>
              <p:cNvPr id="72039" name="Rectangle 359"/>
              <p:cNvSpPr>
                <a:spLocks noChangeArrowheads="1"/>
              </p:cNvSpPr>
              <p:nvPr/>
            </p:nvSpPr>
            <p:spPr bwMode="auto">
              <a:xfrm>
                <a:off x="1910" y="6489"/>
                <a:ext cx="396" cy="2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38" name="Rectangle 358"/>
              <p:cNvSpPr>
                <a:spLocks noChangeArrowheads="1"/>
              </p:cNvSpPr>
              <p:nvPr/>
            </p:nvSpPr>
            <p:spPr bwMode="auto">
              <a:xfrm>
                <a:off x="1910" y="6489"/>
                <a:ext cx="396" cy="23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034" name="Group 354"/>
            <p:cNvGrpSpPr>
              <a:grpSpLocks/>
            </p:cNvGrpSpPr>
            <p:nvPr/>
          </p:nvGrpSpPr>
          <p:grpSpPr bwMode="auto">
            <a:xfrm>
              <a:off x="2983" y="6498"/>
              <a:ext cx="397" cy="232"/>
              <a:chOff x="2983" y="6498"/>
              <a:chExt cx="397" cy="232"/>
            </a:xfrm>
          </p:grpSpPr>
          <p:sp>
            <p:nvSpPr>
              <p:cNvPr id="72036" name="Rectangle 356"/>
              <p:cNvSpPr>
                <a:spLocks noChangeArrowheads="1"/>
              </p:cNvSpPr>
              <p:nvPr/>
            </p:nvSpPr>
            <p:spPr bwMode="auto">
              <a:xfrm>
                <a:off x="2983" y="6498"/>
                <a:ext cx="397" cy="2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35" name="Rectangle 355"/>
              <p:cNvSpPr>
                <a:spLocks noChangeArrowheads="1"/>
              </p:cNvSpPr>
              <p:nvPr/>
            </p:nvSpPr>
            <p:spPr bwMode="auto">
              <a:xfrm>
                <a:off x="2983" y="6498"/>
                <a:ext cx="397" cy="232"/>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031" name="Group 351"/>
            <p:cNvGrpSpPr>
              <a:grpSpLocks/>
            </p:cNvGrpSpPr>
            <p:nvPr/>
          </p:nvGrpSpPr>
          <p:grpSpPr bwMode="auto">
            <a:xfrm>
              <a:off x="4511" y="6498"/>
              <a:ext cx="396" cy="232"/>
              <a:chOff x="4511" y="6498"/>
              <a:chExt cx="396" cy="232"/>
            </a:xfrm>
          </p:grpSpPr>
          <p:sp>
            <p:nvSpPr>
              <p:cNvPr id="72033" name="Rectangle 353"/>
              <p:cNvSpPr>
                <a:spLocks noChangeArrowheads="1"/>
              </p:cNvSpPr>
              <p:nvPr/>
            </p:nvSpPr>
            <p:spPr bwMode="auto">
              <a:xfrm>
                <a:off x="4511" y="6498"/>
                <a:ext cx="396" cy="2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32" name="Rectangle 352"/>
              <p:cNvSpPr>
                <a:spLocks noChangeArrowheads="1"/>
              </p:cNvSpPr>
              <p:nvPr/>
            </p:nvSpPr>
            <p:spPr bwMode="auto">
              <a:xfrm>
                <a:off x="4511" y="6498"/>
                <a:ext cx="396" cy="232"/>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028" name="Group 348"/>
            <p:cNvGrpSpPr>
              <a:grpSpLocks/>
            </p:cNvGrpSpPr>
            <p:nvPr/>
          </p:nvGrpSpPr>
          <p:grpSpPr bwMode="auto">
            <a:xfrm>
              <a:off x="5511" y="6499"/>
              <a:ext cx="397" cy="232"/>
              <a:chOff x="5511" y="6499"/>
              <a:chExt cx="397" cy="232"/>
            </a:xfrm>
          </p:grpSpPr>
          <p:sp>
            <p:nvSpPr>
              <p:cNvPr id="72030" name="Rectangle 350"/>
              <p:cNvSpPr>
                <a:spLocks noChangeArrowheads="1"/>
              </p:cNvSpPr>
              <p:nvPr/>
            </p:nvSpPr>
            <p:spPr bwMode="auto">
              <a:xfrm>
                <a:off x="5511" y="6499"/>
                <a:ext cx="397" cy="2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29" name="Rectangle 349"/>
              <p:cNvSpPr>
                <a:spLocks noChangeArrowheads="1"/>
              </p:cNvSpPr>
              <p:nvPr/>
            </p:nvSpPr>
            <p:spPr bwMode="auto">
              <a:xfrm>
                <a:off x="5511" y="6499"/>
                <a:ext cx="397" cy="232"/>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025" name="Group 345"/>
            <p:cNvGrpSpPr>
              <a:grpSpLocks/>
            </p:cNvGrpSpPr>
            <p:nvPr/>
          </p:nvGrpSpPr>
          <p:grpSpPr bwMode="auto">
            <a:xfrm>
              <a:off x="93" y="6899"/>
              <a:ext cx="2261" cy="876"/>
              <a:chOff x="93" y="6899"/>
              <a:chExt cx="2261" cy="876"/>
            </a:xfrm>
          </p:grpSpPr>
          <p:sp>
            <p:nvSpPr>
              <p:cNvPr id="72027" name="Rectangle 347"/>
              <p:cNvSpPr>
                <a:spLocks noChangeArrowheads="1"/>
              </p:cNvSpPr>
              <p:nvPr/>
            </p:nvSpPr>
            <p:spPr bwMode="auto">
              <a:xfrm>
                <a:off x="93" y="6899"/>
                <a:ext cx="2261" cy="87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26" name="Rectangle 346"/>
              <p:cNvSpPr>
                <a:spLocks noChangeArrowheads="1"/>
              </p:cNvSpPr>
              <p:nvPr/>
            </p:nvSpPr>
            <p:spPr bwMode="auto">
              <a:xfrm>
                <a:off x="93" y="6899"/>
                <a:ext cx="2261" cy="876"/>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2024" name="Rectangle 344"/>
            <p:cNvSpPr>
              <a:spLocks noChangeArrowheads="1"/>
            </p:cNvSpPr>
            <p:nvPr/>
          </p:nvSpPr>
          <p:spPr bwMode="auto">
            <a:xfrm>
              <a:off x="196" y="6950"/>
              <a:ext cx="9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23" name="Rectangle 343"/>
            <p:cNvSpPr>
              <a:spLocks noChangeArrowheads="1"/>
            </p:cNvSpPr>
            <p:nvPr/>
          </p:nvSpPr>
          <p:spPr bwMode="auto">
            <a:xfrm>
              <a:off x="272" y="6950"/>
              <a:ext cx="13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4.</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22" name="Rectangle 342"/>
            <p:cNvSpPr>
              <a:spLocks noChangeArrowheads="1"/>
            </p:cNvSpPr>
            <p:nvPr/>
          </p:nvSpPr>
          <p:spPr bwMode="auto">
            <a:xfrm>
              <a:off x="385" y="69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21" name="Rectangle 341"/>
            <p:cNvSpPr>
              <a:spLocks noChangeArrowheads="1"/>
            </p:cNvSpPr>
            <p:nvPr/>
          </p:nvSpPr>
          <p:spPr bwMode="auto">
            <a:xfrm>
              <a:off x="440" y="6950"/>
              <a:ext cx="115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Category of Hurt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20" name="Rectangle 340"/>
            <p:cNvSpPr>
              <a:spLocks noChangeArrowheads="1"/>
            </p:cNvSpPr>
            <p:nvPr/>
          </p:nvSpPr>
          <p:spPr bwMode="auto">
            <a:xfrm>
              <a:off x="1451" y="6950"/>
              <a:ext cx="43" cy="4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9" name="Rectangle 339"/>
            <p:cNvSpPr>
              <a:spLocks noChangeArrowheads="1"/>
            </p:cNvSpPr>
            <p:nvPr/>
          </p:nvSpPr>
          <p:spPr bwMode="auto">
            <a:xfrm>
              <a:off x="1490" y="69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8" name="Rectangle 338"/>
            <p:cNvSpPr>
              <a:spLocks noChangeArrowheads="1"/>
            </p:cNvSpPr>
            <p:nvPr/>
          </p:nvSpPr>
          <p:spPr bwMode="auto">
            <a:xfrm>
              <a:off x="1663" y="69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7" name="Rectangle 337"/>
            <p:cNvSpPr>
              <a:spLocks noChangeArrowheads="1"/>
            </p:cNvSpPr>
            <p:nvPr/>
          </p:nvSpPr>
          <p:spPr bwMode="auto">
            <a:xfrm>
              <a:off x="2152" y="69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6" name="Rectangle 336"/>
            <p:cNvSpPr>
              <a:spLocks noChangeArrowheads="1"/>
            </p:cNvSpPr>
            <p:nvPr/>
          </p:nvSpPr>
          <p:spPr bwMode="auto">
            <a:xfrm>
              <a:off x="196" y="703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5" name="Rectangle 335"/>
            <p:cNvSpPr>
              <a:spLocks noChangeArrowheads="1"/>
            </p:cNvSpPr>
            <p:nvPr/>
          </p:nvSpPr>
          <p:spPr bwMode="auto">
            <a:xfrm>
              <a:off x="382" y="7135"/>
              <a:ext cx="15" cy="27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4" name="Rectangle 334"/>
            <p:cNvSpPr>
              <a:spLocks noChangeArrowheads="1"/>
            </p:cNvSpPr>
            <p:nvPr/>
          </p:nvSpPr>
          <p:spPr bwMode="auto">
            <a:xfrm>
              <a:off x="196" y="718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3" name="Rectangle 333"/>
            <p:cNvSpPr>
              <a:spLocks noChangeArrowheads="1"/>
            </p:cNvSpPr>
            <p:nvPr/>
          </p:nvSpPr>
          <p:spPr bwMode="auto">
            <a:xfrm>
              <a:off x="382" y="7182"/>
              <a:ext cx="28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Non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2" name="Rectangle 332"/>
            <p:cNvSpPr>
              <a:spLocks noChangeArrowheads="1"/>
            </p:cNvSpPr>
            <p:nvPr/>
          </p:nvSpPr>
          <p:spPr bwMode="auto">
            <a:xfrm>
              <a:off x="636" y="7182"/>
              <a:ext cx="49" cy="4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1" name="Rectangle 331"/>
            <p:cNvSpPr>
              <a:spLocks noChangeArrowheads="1"/>
            </p:cNvSpPr>
            <p:nvPr/>
          </p:nvSpPr>
          <p:spPr bwMode="auto">
            <a:xfrm>
              <a:off x="682" y="7182"/>
              <a:ext cx="58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grievous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10" name="Rectangle 330"/>
            <p:cNvSpPr>
              <a:spLocks noChangeArrowheads="1"/>
            </p:cNvSpPr>
            <p:nvPr/>
          </p:nvSpPr>
          <p:spPr bwMode="auto">
            <a:xfrm>
              <a:off x="1332" y="718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9" name="Rectangle 329"/>
            <p:cNvSpPr>
              <a:spLocks noChangeArrowheads="1"/>
            </p:cNvSpPr>
            <p:nvPr/>
          </p:nvSpPr>
          <p:spPr bwMode="auto">
            <a:xfrm>
              <a:off x="1838" y="718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8" name="Rectangle 328"/>
            <p:cNvSpPr>
              <a:spLocks noChangeArrowheads="1"/>
            </p:cNvSpPr>
            <p:nvPr/>
          </p:nvSpPr>
          <p:spPr bwMode="auto">
            <a:xfrm>
              <a:off x="196" y="7314"/>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7" name="Rectangle 327"/>
            <p:cNvSpPr>
              <a:spLocks noChangeArrowheads="1"/>
            </p:cNvSpPr>
            <p:nvPr/>
          </p:nvSpPr>
          <p:spPr bwMode="auto">
            <a:xfrm>
              <a:off x="382" y="7368"/>
              <a:ext cx="30" cy="3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6" name="Rectangle 326"/>
            <p:cNvSpPr>
              <a:spLocks noChangeArrowheads="1"/>
            </p:cNvSpPr>
            <p:nvPr/>
          </p:nvSpPr>
          <p:spPr bwMode="auto">
            <a:xfrm>
              <a:off x="196" y="748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5" name="Rectangle 325"/>
            <p:cNvSpPr>
              <a:spLocks noChangeArrowheads="1"/>
            </p:cNvSpPr>
            <p:nvPr/>
          </p:nvSpPr>
          <p:spPr bwMode="auto">
            <a:xfrm>
              <a:off x="382" y="7482"/>
              <a:ext cx="61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Grievous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4" name="Rectangle 324"/>
            <p:cNvSpPr>
              <a:spLocks noChangeArrowheads="1"/>
            </p:cNvSpPr>
            <p:nvPr/>
          </p:nvSpPr>
          <p:spPr bwMode="auto">
            <a:xfrm>
              <a:off x="1225" y="748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3" name="Rectangle 323"/>
            <p:cNvSpPr>
              <a:spLocks noChangeArrowheads="1"/>
            </p:cNvSpPr>
            <p:nvPr/>
          </p:nvSpPr>
          <p:spPr bwMode="auto">
            <a:xfrm>
              <a:off x="196" y="766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2" name="Rectangle 322"/>
            <p:cNvSpPr>
              <a:spLocks noChangeArrowheads="1"/>
            </p:cNvSpPr>
            <p:nvPr/>
          </p:nvSpPr>
          <p:spPr bwMode="auto">
            <a:xfrm>
              <a:off x="382" y="766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1" name="Rectangle 321"/>
            <p:cNvSpPr>
              <a:spLocks noChangeArrowheads="1"/>
            </p:cNvSpPr>
            <p:nvPr/>
          </p:nvSpPr>
          <p:spPr bwMode="auto">
            <a:xfrm>
              <a:off x="483" y="766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00" name="Rectangle 320"/>
            <p:cNvSpPr>
              <a:spLocks noChangeArrowheads="1"/>
            </p:cNvSpPr>
            <p:nvPr/>
          </p:nvSpPr>
          <p:spPr bwMode="auto">
            <a:xfrm>
              <a:off x="196" y="784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9" name="Rectangle 319"/>
            <p:cNvSpPr>
              <a:spLocks noChangeArrowheads="1"/>
            </p:cNvSpPr>
            <p:nvPr/>
          </p:nvSpPr>
          <p:spPr bwMode="auto">
            <a:xfrm>
              <a:off x="382" y="784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8" name="Rectangle 318"/>
            <p:cNvSpPr>
              <a:spLocks noChangeArrowheads="1"/>
            </p:cNvSpPr>
            <p:nvPr/>
          </p:nvSpPr>
          <p:spPr bwMode="auto">
            <a:xfrm>
              <a:off x="440" y="784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7" name="Rectangle 317"/>
            <p:cNvSpPr>
              <a:spLocks noChangeArrowheads="1"/>
            </p:cNvSpPr>
            <p:nvPr/>
          </p:nvSpPr>
          <p:spPr bwMode="auto">
            <a:xfrm>
              <a:off x="1970" y="784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6" name="Rectangle 316"/>
            <p:cNvSpPr>
              <a:spLocks noChangeArrowheads="1"/>
            </p:cNvSpPr>
            <p:nvPr/>
          </p:nvSpPr>
          <p:spPr bwMode="auto">
            <a:xfrm>
              <a:off x="3437" y="784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5" name="Rectangle 315"/>
            <p:cNvSpPr>
              <a:spLocks noChangeArrowheads="1"/>
            </p:cNvSpPr>
            <p:nvPr/>
          </p:nvSpPr>
          <p:spPr bwMode="auto">
            <a:xfrm>
              <a:off x="196" y="80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4" name="Rectangle 314"/>
            <p:cNvSpPr>
              <a:spLocks noChangeArrowheads="1"/>
            </p:cNvSpPr>
            <p:nvPr/>
          </p:nvSpPr>
          <p:spPr bwMode="auto">
            <a:xfrm>
              <a:off x="382" y="80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3" name="Rectangle 313"/>
            <p:cNvSpPr>
              <a:spLocks noChangeArrowheads="1"/>
            </p:cNvSpPr>
            <p:nvPr/>
          </p:nvSpPr>
          <p:spPr bwMode="auto">
            <a:xfrm>
              <a:off x="440" y="80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2" name="Rectangle 312"/>
            <p:cNvSpPr>
              <a:spLocks noChangeArrowheads="1"/>
            </p:cNvSpPr>
            <p:nvPr/>
          </p:nvSpPr>
          <p:spPr bwMode="auto">
            <a:xfrm>
              <a:off x="475" y="80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1" name="Rectangle 311"/>
            <p:cNvSpPr>
              <a:spLocks noChangeArrowheads="1"/>
            </p:cNvSpPr>
            <p:nvPr/>
          </p:nvSpPr>
          <p:spPr bwMode="auto">
            <a:xfrm>
              <a:off x="1970" y="80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90" name="Rectangle 310"/>
            <p:cNvSpPr>
              <a:spLocks noChangeArrowheads="1"/>
            </p:cNvSpPr>
            <p:nvPr/>
          </p:nvSpPr>
          <p:spPr bwMode="auto">
            <a:xfrm>
              <a:off x="3437" y="80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89" name="Rectangle 309"/>
            <p:cNvSpPr>
              <a:spLocks noChangeArrowheads="1"/>
            </p:cNvSpPr>
            <p:nvPr/>
          </p:nvSpPr>
          <p:spPr bwMode="auto">
            <a:xfrm>
              <a:off x="4905" y="80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986" name="Group 306"/>
            <p:cNvGrpSpPr>
              <a:grpSpLocks/>
            </p:cNvGrpSpPr>
            <p:nvPr/>
          </p:nvGrpSpPr>
          <p:grpSpPr bwMode="auto">
            <a:xfrm>
              <a:off x="1406" y="7201"/>
              <a:ext cx="397" cy="231"/>
              <a:chOff x="1406" y="7201"/>
              <a:chExt cx="397" cy="231"/>
            </a:xfrm>
          </p:grpSpPr>
          <p:sp>
            <p:nvSpPr>
              <p:cNvPr id="71988" name="Rectangle 308"/>
              <p:cNvSpPr>
                <a:spLocks noChangeArrowheads="1"/>
              </p:cNvSpPr>
              <p:nvPr/>
            </p:nvSpPr>
            <p:spPr bwMode="auto">
              <a:xfrm>
                <a:off x="1406" y="7201"/>
                <a:ext cx="397" cy="2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87" name="Rectangle 307"/>
              <p:cNvSpPr>
                <a:spLocks noChangeArrowheads="1"/>
              </p:cNvSpPr>
              <p:nvPr/>
            </p:nvSpPr>
            <p:spPr bwMode="auto">
              <a:xfrm>
                <a:off x="1406" y="7201"/>
                <a:ext cx="397" cy="23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983" name="Group 303"/>
            <p:cNvGrpSpPr>
              <a:grpSpLocks/>
            </p:cNvGrpSpPr>
            <p:nvPr/>
          </p:nvGrpSpPr>
          <p:grpSpPr bwMode="auto">
            <a:xfrm>
              <a:off x="1406" y="7460"/>
              <a:ext cx="397" cy="231"/>
              <a:chOff x="1406" y="7460"/>
              <a:chExt cx="397" cy="231"/>
            </a:xfrm>
          </p:grpSpPr>
          <p:sp>
            <p:nvSpPr>
              <p:cNvPr id="71985" name="Rectangle 305"/>
              <p:cNvSpPr>
                <a:spLocks noChangeArrowheads="1"/>
              </p:cNvSpPr>
              <p:nvPr/>
            </p:nvSpPr>
            <p:spPr bwMode="auto">
              <a:xfrm>
                <a:off x="1406" y="7460"/>
                <a:ext cx="397" cy="2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84" name="Rectangle 304"/>
              <p:cNvSpPr>
                <a:spLocks noChangeArrowheads="1"/>
              </p:cNvSpPr>
              <p:nvPr/>
            </p:nvSpPr>
            <p:spPr bwMode="auto">
              <a:xfrm>
                <a:off x="1406" y="7460"/>
                <a:ext cx="397" cy="23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980" name="Group 300"/>
            <p:cNvGrpSpPr>
              <a:grpSpLocks/>
            </p:cNvGrpSpPr>
            <p:nvPr/>
          </p:nvGrpSpPr>
          <p:grpSpPr bwMode="auto">
            <a:xfrm>
              <a:off x="2428" y="6895"/>
              <a:ext cx="3761" cy="880"/>
              <a:chOff x="2428" y="6895"/>
              <a:chExt cx="3761" cy="880"/>
            </a:xfrm>
          </p:grpSpPr>
          <p:sp>
            <p:nvSpPr>
              <p:cNvPr id="71982" name="Rectangle 302"/>
              <p:cNvSpPr>
                <a:spLocks noChangeArrowheads="1"/>
              </p:cNvSpPr>
              <p:nvPr/>
            </p:nvSpPr>
            <p:spPr bwMode="auto">
              <a:xfrm>
                <a:off x="2428" y="6895"/>
                <a:ext cx="3761" cy="88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81" name="Rectangle 301"/>
              <p:cNvSpPr>
                <a:spLocks noChangeArrowheads="1"/>
              </p:cNvSpPr>
              <p:nvPr/>
            </p:nvSpPr>
            <p:spPr bwMode="auto">
              <a:xfrm>
                <a:off x="2428" y="6895"/>
                <a:ext cx="3761" cy="880"/>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979" name="Rectangle 299"/>
            <p:cNvSpPr>
              <a:spLocks noChangeArrowheads="1"/>
            </p:cNvSpPr>
            <p:nvPr/>
          </p:nvSpPr>
          <p:spPr bwMode="auto">
            <a:xfrm>
              <a:off x="2532" y="6947"/>
              <a:ext cx="22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78" name="Rectangle 298"/>
            <p:cNvSpPr>
              <a:spLocks noChangeArrowheads="1"/>
            </p:cNvSpPr>
            <p:nvPr/>
          </p:nvSpPr>
          <p:spPr bwMode="auto">
            <a:xfrm>
              <a:off x="2721" y="694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77" name="Rectangle 297"/>
            <p:cNvSpPr>
              <a:spLocks noChangeArrowheads="1"/>
            </p:cNvSpPr>
            <p:nvPr/>
          </p:nvSpPr>
          <p:spPr bwMode="auto">
            <a:xfrm>
              <a:off x="2777" y="6947"/>
              <a:ext cx="369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Medical Condition of the examinee affecting the life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76" name="Rectangle 296"/>
            <p:cNvSpPr>
              <a:spLocks noChangeArrowheads="1"/>
            </p:cNvSpPr>
            <p:nvPr/>
          </p:nvSpPr>
          <p:spPr bwMode="auto">
            <a:xfrm>
              <a:off x="5934" y="694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75" name="Rectangle 295"/>
            <p:cNvSpPr>
              <a:spLocks noChangeArrowheads="1"/>
            </p:cNvSpPr>
            <p:nvPr/>
          </p:nvSpPr>
          <p:spPr bwMode="auto">
            <a:xfrm>
              <a:off x="2777" y="702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74" name="Rectangle 294"/>
            <p:cNvSpPr>
              <a:spLocks noChangeArrowheads="1"/>
            </p:cNvSpPr>
            <p:nvPr/>
          </p:nvSpPr>
          <p:spPr bwMode="auto">
            <a:xfrm>
              <a:off x="3021" y="7132"/>
              <a:ext cx="15" cy="27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73" name="Rectangle 293"/>
            <p:cNvSpPr>
              <a:spLocks noChangeArrowheads="1"/>
            </p:cNvSpPr>
            <p:nvPr/>
          </p:nvSpPr>
          <p:spPr bwMode="auto">
            <a:xfrm>
              <a:off x="2532" y="717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72" name="Rectangle 292"/>
            <p:cNvSpPr>
              <a:spLocks noChangeArrowheads="1"/>
            </p:cNvSpPr>
            <p:nvPr/>
          </p:nvSpPr>
          <p:spPr bwMode="auto">
            <a:xfrm>
              <a:off x="2718" y="7179"/>
              <a:ext cx="115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Endangering Life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71" name="Rectangle 291"/>
            <p:cNvSpPr>
              <a:spLocks noChangeArrowheads="1"/>
            </p:cNvSpPr>
            <p:nvPr/>
          </p:nvSpPr>
          <p:spPr bwMode="auto">
            <a:xfrm>
              <a:off x="3731" y="717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70" name="Rectangle 290"/>
            <p:cNvSpPr>
              <a:spLocks noChangeArrowheads="1"/>
            </p:cNvSpPr>
            <p:nvPr/>
          </p:nvSpPr>
          <p:spPr bwMode="auto">
            <a:xfrm>
              <a:off x="3866" y="717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9" name="Rectangle 289"/>
            <p:cNvSpPr>
              <a:spLocks noChangeArrowheads="1"/>
            </p:cNvSpPr>
            <p:nvPr/>
          </p:nvSpPr>
          <p:spPr bwMode="auto">
            <a:xfrm>
              <a:off x="4372" y="717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8" name="Rectangle 288"/>
            <p:cNvSpPr>
              <a:spLocks noChangeArrowheads="1"/>
            </p:cNvSpPr>
            <p:nvPr/>
          </p:nvSpPr>
          <p:spPr bwMode="auto">
            <a:xfrm>
              <a:off x="2532" y="731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7" name="Rectangle 287"/>
            <p:cNvSpPr>
              <a:spLocks noChangeArrowheads="1"/>
            </p:cNvSpPr>
            <p:nvPr/>
          </p:nvSpPr>
          <p:spPr bwMode="auto">
            <a:xfrm>
              <a:off x="2718" y="7365"/>
              <a:ext cx="30" cy="3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6" name="Rectangle 286"/>
            <p:cNvSpPr>
              <a:spLocks noChangeArrowheads="1"/>
            </p:cNvSpPr>
            <p:nvPr/>
          </p:nvSpPr>
          <p:spPr bwMode="auto">
            <a:xfrm>
              <a:off x="2532" y="747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5" name="Rectangle 285"/>
            <p:cNvSpPr>
              <a:spLocks noChangeArrowheads="1"/>
            </p:cNvSpPr>
            <p:nvPr/>
          </p:nvSpPr>
          <p:spPr bwMode="auto">
            <a:xfrm>
              <a:off x="2718" y="7479"/>
              <a:ext cx="262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Fatal in the ordinary course of nature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4" name="Rectangle 284"/>
            <p:cNvSpPr>
              <a:spLocks noChangeArrowheads="1"/>
            </p:cNvSpPr>
            <p:nvPr/>
          </p:nvSpPr>
          <p:spPr bwMode="auto">
            <a:xfrm>
              <a:off x="4983" y="747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3" name="Rectangle 283"/>
            <p:cNvSpPr>
              <a:spLocks noChangeArrowheads="1"/>
            </p:cNvSpPr>
            <p:nvPr/>
          </p:nvSpPr>
          <p:spPr bwMode="auto">
            <a:xfrm>
              <a:off x="5185" y="747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2" name="Rectangle 282"/>
            <p:cNvSpPr>
              <a:spLocks noChangeArrowheads="1"/>
            </p:cNvSpPr>
            <p:nvPr/>
          </p:nvSpPr>
          <p:spPr bwMode="auto">
            <a:xfrm>
              <a:off x="2532" y="766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1" name="Rectangle 281"/>
            <p:cNvSpPr>
              <a:spLocks noChangeArrowheads="1"/>
            </p:cNvSpPr>
            <p:nvPr/>
          </p:nvSpPr>
          <p:spPr bwMode="auto">
            <a:xfrm>
              <a:off x="2718" y="766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60" name="Rectangle 280"/>
            <p:cNvSpPr>
              <a:spLocks noChangeArrowheads="1"/>
            </p:cNvSpPr>
            <p:nvPr/>
          </p:nvSpPr>
          <p:spPr bwMode="auto">
            <a:xfrm>
              <a:off x="2819" y="766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9" name="Rectangle 279"/>
            <p:cNvSpPr>
              <a:spLocks noChangeArrowheads="1"/>
            </p:cNvSpPr>
            <p:nvPr/>
          </p:nvSpPr>
          <p:spPr bwMode="auto">
            <a:xfrm>
              <a:off x="2532" y="784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8" name="Rectangle 278"/>
            <p:cNvSpPr>
              <a:spLocks noChangeArrowheads="1"/>
            </p:cNvSpPr>
            <p:nvPr/>
          </p:nvSpPr>
          <p:spPr bwMode="auto">
            <a:xfrm>
              <a:off x="2718" y="784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7" name="Rectangle 277"/>
            <p:cNvSpPr>
              <a:spLocks noChangeArrowheads="1"/>
            </p:cNvSpPr>
            <p:nvPr/>
          </p:nvSpPr>
          <p:spPr bwMode="auto">
            <a:xfrm>
              <a:off x="2777" y="784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6" name="Rectangle 276"/>
            <p:cNvSpPr>
              <a:spLocks noChangeArrowheads="1"/>
            </p:cNvSpPr>
            <p:nvPr/>
          </p:nvSpPr>
          <p:spPr bwMode="auto">
            <a:xfrm>
              <a:off x="4306" y="784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5" name="Rectangle 275"/>
            <p:cNvSpPr>
              <a:spLocks noChangeArrowheads="1"/>
            </p:cNvSpPr>
            <p:nvPr/>
          </p:nvSpPr>
          <p:spPr bwMode="auto">
            <a:xfrm>
              <a:off x="5774" y="784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4" name="Rectangle 274"/>
            <p:cNvSpPr>
              <a:spLocks noChangeArrowheads="1"/>
            </p:cNvSpPr>
            <p:nvPr/>
          </p:nvSpPr>
          <p:spPr bwMode="auto">
            <a:xfrm>
              <a:off x="2532" y="80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3" name="Rectangle 273"/>
            <p:cNvSpPr>
              <a:spLocks noChangeArrowheads="1"/>
            </p:cNvSpPr>
            <p:nvPr/>
          </p:nvSpPr>
          <p:spPr bwMode="auto">
            <a:xfrm>
              <a:off x="2718" y="80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2" name="Rectangle 272"/>
            <p:cNvSpPr>
              <a:spLocks noChangeArrowheads="1"/>
            </p:cNvSpPr>
            <p:nvPr/>
          </p:nvSpPr>
          <p:spPr bwMode="auto">
            <a:xfrm>
              <a:off x="2777" y="80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1" name="Rectangle 271"/>
            <p:cNvSpPr>
              <a:spLocks noChangeArrowheads="1"/>
            </p:cNvSpPr>
            <p:nvPr/>
          </p:nvSpPr>
          <p:spPr bwMode="auto">
            <a:xfrm>
              <a:off x="2811" y="80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0" name="Rectangle 270"/>
            <p:cNvSpPr>
              <a:spLocks noChangeArrowheads="1"/>
            </p:cNvSpPr>
            <p:nvPr/>
          </p:nvSpPr>
          <p:spPr bwMode="auto">
            <a:xfrm>
              <a:off x="4306" y="80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49" name="Rectangle 269"/>
            <p:cNvSpPr>
              <a:spLocks noChangeArrowheads="1"/>
            </p:cNvSpPr>
            <p:nvPr/>
          </p:nvSpPr>
          <p:spPr bwMode="auto">
            <a:xfrm>
              <a:off x="5774" y="802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946" name="Group 266"/>
            <p:cNvGrpSpPr>
              <a:grpSpLocks/>
            </p:cNvGrpSpPr>
            <p:nvPr/>
          </p:nvGrpSpPr>
          <p:grpSpPr bwMode="auto">
            <a:xfrm>
              <a:off x="5401" y="7207"/>
              <a:ext cx="397" cy="231"/>
              <a:chOff x="5401" y="7207"/>
              <a:chExt cx="397" cy="231"/>
            </a:xfrm>
          </p:grpSpPr>
          <p:sp>
            <p:nvSpPr>
              <p:cNvPr id="71948" name="Rectangle 268"/>
              <p:cNvSpPr>
                <a:spLocks noChangeArrowheads="1"/>
              </p:cNvSpPr>
              <p:nvPr/>
            </p:nvSpPr>
            <p:spPr bwMode="auto">
              <a:xfrm>
                <a:off x="5401" y="7207"/>
                <a:ext cx="397" cy="2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47" name="Rectangle 267"/>
              <p:cNvSpPr>
                <a:spLocks noChangeArrowheads="1"/>
              </p:cNvSpPr>
              <p:nvPr/>
            </p:nvSpPr>
            <p:spPr bwMode="auto">
              <a:xfrm>
                <a:off x="5401" y="7207"/>
                <a:ext cx="397" cy="23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943" name="Group 263"/>
            <p:cNvGrpSpPr>
              <a:grpSpLocks/>
            </p:cNvGrpSpPr>
            <p:nvPr/>
          </p:nvGrpSpPr>
          <p:grpSpPr bwMode="auto">
            <a:xfrm>
              <a:off x="5401" y="7477"/>
              <a:ext cx="397" cy="231"/>
              <a:chOff x="5401" y="7477"/>
              <a:chExt cx="397" cy="231"/>
            </a:xfrm>
          </p:grpSpPr>
          <p:sp>
            <p:nvSpPr>
              <p:cNvPr id="71945" name="Rectangle 265"/>
              <p:cNvSpPr>
                <a:spLocks noChangeArrowheads="1"/>
              </p:cNvSpPr>
              <p:nvPr/>
            </p:nvSpPr>
            <p:spPr bwMode="auto">
              <a:xfrm>
                <a:off x="5401" y="7477"/>
                <a:ext cx="397" cy="2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44" name="Rectangle 264"/>
              <p:cNvSpPr>
                <a:spLocks noChangeArrowheads="1"/>
              </p:cNvSpPr>
              <p:nvPr/>
            </p:nvSpPr>
            <p:spPr bwMode="auto">
              <a:xfrm>
                <a:off x="5401" y="7477"/>
                <a:ext cx="397" cy="23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940" name="Group 260"/>
            <p:cNvGrpSpPr>
              <a:grpSpLocks/>
            </p:cNvGrpSpPr>
            <p:nvPr/>
          </p:nvGrpSpPr>
          <p:grpSpPr bwMode="auto">
            <a:xfrm>
              <a:off x="97" y="10192"/>
              <a:ext cx="2130" cy="731"/>
              <a:chOff x="97" y="10192"/>
              <a:chExt cx="2130" cy="731"/>
            </a:xfrm>
          </p:grpSpPr>
          <p:sp>
            <p:nvSpPr>
              <p:cNvPr id="71942" name="Rectangle 262"/>
              <p:cNvSpPr>
                <a:spLocks noChangeArrowheads="1"/>
              </p:cNvSpPr>
              <p:nvPr/>
            </p:nvSpPr>
            <p:spPr bwMode="auto">
              <a:xfrm>
                <a:off x="97" y="10192"/>
                <a:ext cx="2130" cy="7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41" name="Rectangle 261"/>
              <p:cNvSpPr>
                <a:spLocks noChangeArrowheads="1"/>
              </p:cNvSpPr>
              <p:nvPr/>
            </p:nvSpPr>
            <p:spPr bwMode="auto">
              <a:xfrm>
                <a:off x="97" y="10192"/>
                <a:ext cx="2130" cy="73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939" name="Rectangle 259"/>
            <p:cNvSpPr>
              <a:spLocks noChangeArrowheads="1"/>
            </p:cNvSpPr>
            <p:nvPr/>
          </p:nvSpPr>
          <p:spPr bwMode="auto">
            <a:xfrm>
              <a:off x="201" y="10245"/>
              <a:ext cx="22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38" name="Rectangle 258"/>
            <p:cNvSpPr>
              <a:spLocks noChangeArrowheads="1"/>
            </p:cNvSpPr>
            <p:nvPr/>
          </p:nvSpPr>
          <p:spPr bwMode="auto">
            <a:xfrm>
              <a:off x="390" y="1024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37" name="Rectangle 257"/>
            <p:cNvSpPr>
              <a:spLocks noChangeArrowheads="1"/>
            </p:cNvSpPr>
            <p:nvPr/>
          </p:nvSpPr>
          <p:spPr bwMode="auto">
            <a:xfrm>
              <a:off x="445" y="10245"/>
              <a:ext cx="150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Remarks &amp; Opinions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36" name="Rectangle 256"/>
            <p:cNvSpPr>
              <a:spLocks noChangeArrowheads="1"/>
            </p:cNvSpPr>
            <p:nvPr/>
          </p:nvSpPr>
          <p:spPr bwMode="auto">
            <a:xfrm>
              <a:off x="1755" y="1024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933" name="Group 253"/>
            <p:cNvGrpSpPr>
              <a:grpSpLocks/>
            </p:cNvGrpSpPr>
            <p:nvPr/>
          </p:nvGrpSpPr>
          <p:grpSpPr bwMode="auto">
            <a:xfrm>
              <a:off x="2354" y="10183"/>
              <a:ext cx="3835" cy="730"/>
              <a:chOff x="2354" y="10183"/>
              <a:chExt cx="3835" cy="730"/>
            </a:xfrm>
          </p:grpSpPr>
          <p:sp>
            <p:nvSpPr>
              <p:cNvPr id="71935" name="Rectangle 255"/>
              <p:cNvSpPr>
                <a:spLocks noChangeArrowheads="1"/>
              </p:cNvSpPr>
              <p:nvPr/>
            </p:nvSpPr>
            <p:spPr bwMode="auto">
              <a:xfrm>
                <a:off x="2354" y="10183"/>
                <a:ext cx="3835" cy="73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34" name="Rectangle 254"/>
              <p:cNvSpPr>
                <a:spLocks noChangeArrowheads="1"/>
              </p:cNvSpPr>
              <p:nvPr/>
            </p:nvSpPr>
            <p:spPr bwMode="auto">
              <a:xfrm>
                <a:off x="2354" y="10183"/>
                <a:ext cx="3835" cy="730"/>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932" name="Rectangle 252"/>
            <p:cNvSpPr>
              <a:spLocks noChangeArrowheads="1"/>
            </p:cNvSpPr>
            <p:nvPr/>
          </p:nvSpPr>
          <p:spPr bwMode="auto">
            <a:xfrm>
              <a:off x="2457" y="10234"/>
              <a:ext cx="232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Signature of the Medical Officer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31" name="Rectangle 251"/>
            <p:cNvSpPr>
              <a:spLocks noChangeArrowheads="1"/>
            </p:cNvSpPr>
            <p:nvPr/>
          </p:nvSpPr>
          <p:spPr bwMode="auto">
            <a:xfrm>
              <a:off x="4471" y="10234"/>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30" name="Rectangle 250"/>
            <p:cNvSpPr>
              <a:spLocks noChangeArrowheads="1"/>
            </p:cNvSpPr>
            <p:nvPr/>
          </p:nvSpPr>
          <p:spPr bwMode="auto">
            <a:xfrm>
              <a:off x="2457" y="10444"/>
              <a:ext cx="70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Full Name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9" name="Rectangle 249"/>
            <p:cNvSpPr>
              <a:spLocks noChangeArrowheads="1"/>
            </p:cNvSpPr>
            <p:nvPr/>
          </p:nvSpPr>
          <p:spPr bwMode="auto">
            <a:xfrm>
              <a:off x="3069" y="10444"/>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8" name="Rectangle 248"/>
            <p:cNvSpPr>
              <a:spLocks noChangeArrowheads="1"/>
            </p:cNvSpPr>
            <p:nvPr/>
          </p:nvSpPr>
          <p:spPr bwMode="auto">
            <a:xfrm>
              <a:off x="2457" y="10655"/>
              <a:ext cx="91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Designation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7" name="Rectangle 247"/>
            <p:cNvSpPr>
              <a:spLocks noChangeArrowheads="1"/>
            </p:cNvSpPr>
            <p:nvPr/>
          </p:nvSpPr>
          <p:spPr bwMode="auto">
            <a:xfrm>
              <a:off x="3253" y="1065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924" name="Group 244"/>
            <p:cNvGrpSpPr>
              <a:grpSpLocks/>
            </p:cNvGrpSpPr>
            <p:nvPr/>
          </p:nvGrpSpPr>
          <p:grpSpPr bwMode="auto">
            <a:xfrm>
              <a:off x="97" y="5455"/>
              <a:ext cx="6092" cy="604"/>
              <a:chOff x="97" y="5455"/>
              <a:chExt cx="6092" cy="604"/>
            </a:xfrm>
          </p:grpSpPr>
          <p:sp>
            <p:nvSpPr>
              <p:cNvPr id="71926" name="Rectangle 246"/>
              <p:cNvSpPr>
                <a:spLocks noChangeArrowheads="1"/>
              </p:cNvSpPr>
              <p:nvPr/>
            </p:nvSpPr>
            <p:spPr bwMode="auto">
              <a:xfrm>
                <a:off x="97" y="5455"/>
                <a:ext cx="6092" cy="6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25" name="Rectangle 245"/>
              <p:cNvSpPr>
                <a:spLocks noChangeArrowheads="1"/>
              </p:cNvSpPr>
              <p:nvPr/>
            </p:nvSpPr>
            <p:spPr bwMode="auto">
              <a:xfrm>
                <a:off x="97" y="5455"/>
                <a:ext cx="6092" cy="6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923" name="Rectangle 243"/>
            <p:cNvSpPr>
              <a:spLocks noChangeArrowheads="1"/>
            </p:cNvSpPr>
            <p:nvPr/>
          </p:nvSpPr>
          <p:spPr bwMode="auto">
            <a:xfrm>
              <a:off x="201" y="5507"/>
              <a:ext cx="9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2" name="Rectangle 242"/>
            <p:cNvSpPr>
              <a:spLocks noChangeArrowheads="1"/>
            </p:cNvSpPr>
            <p:nvPr/>
          </p:nvSpPr>
          <p:spPr bwMode="auto">
            <a:xfrm>
              <a:off x="277" y="5507"/>
              <a:ext cx="13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1" name="Rectangle 241"/>
            <p:cNvSpPr>
              <a:spLocks noChangeArrowheads="1"/>
            </p:cNvSpPr>
            <p:nvPr/>
          </p:nvSpPr>
          <p:spPr bwMode="auto">
            <a:xfrm>
              <a:off x="391" y="550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0" name="Rectangle 240"/>
            <p:cNvSpPr>
              <a:spLocks noChangeArrowheads="1"/>
            </p:cNvSpPr>
            <p:nvPr/>
          </p:nvSpPr>
          <p:spPr bwMode="auto">
            <a:xfrm>
              <a:off x="424" y="550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9" name="Rectangle 239"/>
            <p:cNvSpPr>
              <a:spLocks noChangeArrowheads="1"/>
            </p:cNvSpPr>
            <p:nvPr/>
          </p:nvSpPr>
          <p:spPr bwMode="auto">
            <a:xfrm>
              <a:off x="445" y="5507"/>
              <a:ext cx="248" cy="4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8" name="Rectangle 238"/>
            <p:cNvSpPr>
              <a:spLocks noChangeArrowheads="1"/>
            </p:cNvSpPr>
            <p:nvPr/>
          </p:nvSpPr>
          <p:spPr bwMode="auto">
            <a:xfrm>
              <a:off x="677" y="550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7" name="Rectangle 237"/>
            <p:cNvSpPr>
              <a:spLocks noChangeArrowheads="1"/>
            </p:cNvSpPr>
            <p:nvPr/>
          </p:nvSpPr>
          <p:spPr bwMode="auto">
            <a:xfrm>
              <a:off x="711" y="5507"/>
              <a:ext cx="76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of wounds: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6" name="Rectangle 236"/>
            <p:cNvSpPr>
              <a:spLocks noChangeArrowheads="1"/>
            </p:cNvSpPr>
            <p:nvPr/>
          </p:nvSpPr>
          <p:spPr bwMode="auto">
            <a:xfrm>
              <a:off x="1388" y="550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5" name="Rectangle 235"/>
            <p:cNvSpPr>
              <a:spLocks noChangeArrowheads="1"/>
            </p:cNvSpPr>
            <p:nvPr/>
          </p:nvSpPr>
          <p:spPr bwMode="auto">
            <a:xfrm>
              <a:off x="1668" y="550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4" name="Rectangle 234"/>
            <p:cNvSpPr>
              <a:spLocks noChangeArrowheads="1"/>
            </p:cNvSpPr>
            <p:nvPr/>
          </p:nvSpPr>
          <p:spPr bwMode="auto">
            <a:xfrm>
              <a:off x="201" y="5562"/>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3" name="Rectangle 233"/>
            <p:cNvSpPr>
              <a:spLocks noChangeArrowheads="1"/>
            </p:cNvSpPr>
            <p:nvPr/>
          </p:nvSpPr>
          <p:spPr bwMode="auto">
            <a:xfrm>
              <a:off x="386" y="5695"/>
              <a:ext cx="135" cy="24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2" name="Rectangle 232"/>
            <p:cNvSpPr>
              <a:spLocks noChangeArrowheads="1"/>
            </p:cNvSpPr>
            <p:nvPr/>
          </p:nvSpPr>
          <p:spPr bwMode="auto">
            <a:xfrm>
              <a:off x="201" y="570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1" name="Rectangle 231"/>
            <p:cNvSpPr>
              <a:spLocks noChangeArrowheads="1"/>
            </p:cNvSpPr>
            <p:nvPr/>
          </p:nvSpPr>
          <p:spPr bwMode="auto">
            <a:xfrm>
              <a:off x="386" y="5706"/>
              <a:ext cx="37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Fresh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0" name="Rectangle 230"/>
            <p:cNvSpPr>
              <a:spLocks noChangeArrowheads="1"/>
            </p:cNvSpPr>
            <p:nvPr/>
          </p:nvSpPr>
          <p:spPr bwMode="auto">
            <a:xfrm>
              <a:off x="719" y="570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9" name="Rectangle 229"/>
            <p:cNvSpPr>
              <a:spLocks noChangeArrowheads="1"/>
            </p:cNvSpPr>
            <p:nvPr/>
          </p:nvSpPr>
          <p:spPr bwMode="auto">
            <a:xfrm>
              <a:off x="1975" y="570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8" name="Rectangle 228"/>
            <p:cNvSpPr>
              <a:spLocks noChangeArrowheads="1"/>
            </p:cNvSpPr>
            <p:nvPr/>
          </p:nvSpPr>
          <p:spPr bwMode="auto">
            <a:xfrm>
              <a:off x="2157" y="5706"/>
              <a:ext cx="18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7" name="Rectangle 227"/>
            <p:cNvSpPr>
              <a:spLocks noChangeArrowheads="1"/>
            </p:cNvSpPr>
            <p:nvPr/>
          </p:nvSpPr>
          <p:spPr bwMode="auto">
            <a:xfrm>
              <a:off x="2314" y="5706"/>
              <a:ext cx="31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cent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6" name="Rectangle 226"/>
            <p:cNvSpPr>
              <a:spLocks noChangeArrowheads="1"/>
            </p:cNvSpPr>
            <p:nvPr/>
          </p:nvSpPr>
          <p:spPr bwMode="auto">
            <a:xfrm>
              <a:off x="2580" y="5706"/>
              <a:ext cx="57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/healing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5" name="Rectangle 225"/>
            <p:cNvSpPr>
              <a:spLocks noChangeArrowheads="1"/>
            </p:cNvSpPr>
            <p:nvPr/>
          </p:nvSpPr>
          <p:spPr bwMode="auto">
            <a:xfrm>
              <a:off x="3079" y="570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4" name="Rectangle 224"/>
            <p:cNvSpPr>
              <a:spLocks noChangeArrowheads="1"/>
            </p:cNvSpPr>
            <p:nvPr/>
          </p:nvSpPr>
          <p:spPr bwMode="auto">
            <a:xfrm>
              <a:off x="3136" y="570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3" name="Rectangle 223"/>
            <p:cNvSpPr>
              <a:spLocks noChangeArrowheads="1"/>
            </p:cNvSpPr>
            <p:nvPr/>
          </p:nvSpPr>
          <p:spPr bwMode="auto">
            <a:xfrm>
              <a:off x="3625" y="570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2" name="Rectangle 222"/>
            <p:cNvSpPr>
              <a:spLocks noChangeArrowheads="1"/>
            </p:cNvSpPr>
            <p:nvPr/>
          </p:nvSpPr>
          <p:spPr bwMode="auto">
            <a:xfrm>
              <a:off x="4114" y="5706"/>
              <a:ext cx="24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Old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1" name="Rectangle 221"/>
            <p:cNvSpPr>
              <a:spLocks noChangeArrowheads="1"/>
            </p:cNvSpPr>
            <p:nvPr/>
          </p:nvSpPr>
          <p:spPr bwMode="auto">
            <a:xfrm>
              <a:off x="4326" y="5706"/>
              <a:ext cx="100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/healed (scars)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0" name="Rectangle 220"/>
            <p:cNvSpPr>
              <a:spLocks noChangeArrowheads="1"/>
            </p:cNvSpPr>
            <p:nvPr/>
          </p:nvSpPr>
          <p:spPr bwMode="auto">
            <a:xfrm>
              <a:off x="5223" y="570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99" name="Rectangle 219"/>
            <p:cNvSpPr>
              <a:spLocks noChangeArrowheads="1"/>
            </p:cNvSpPr>
            <p:nvPr/>
          </p:nvSpPr>
          <p:spPr bwMode="auto">
            <a:xfrm>
              <a:off x="201" y="587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98" name="Rectangle 218"/>
            <p:cNvSpPr>
              <a:spLocks noChangeArrowheads="1"/>
            </p:cNvSpPr>
            <p:nvPr/>
          </p:nvSpPr>
          <p:spPr bwMode="auto">
            <a:xfrm>
              <a:off x="386" y="5892"/>
              <a:ext cx="30" cy="39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97" name="Rectangle 217"/>
            <p:cNvSpPr>
              <a:spLocks noChangeArrowheads="1"/>
            </p:cNvSpPr>
            <p:nvPr/>
          </p:nvSpPr>
          <p:spPr bwMode="auto">
            <a:xfrm>
              <a:off x="445" y="5892"/>
              <a:ext cx="30" cy="39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96" name="Rectangle 216"/>
            <p:cNvSpPr>
              <a:spLocks noChangeArrowheads="1"/>
            </p:cNvSpPr>
            <p:nvPr/>
          </p:nvSpPr>
          <p:spPr bwMode="auto">
            <a:xfrm>
              <a:off x="1975" y="5892"/>
              <a:ext cx="30" cy="39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95" name="Rectangle 215"/>
            <p:cNvSpPr>
              <a:spLocks noChangeArrowheads="1"/>
            </p:cNvSpPr>
            <p:nvPr/>
          </p:nvSpPr>
          <p:spPr bwMode="auto">
            <a:xfrm>
              <a:off x="3442" y="5892"/>
              <a:ext cx="30" cy="39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892" name="Group 212"/>
            <p:cNvGrpSpPr>
              <a:grpSpLocks/>
            </p:cNvGrpSpPr>
            <p:nvPr/>
          </p:nvGrpSpPr>
          <p:grpSpPr bwMode="auto">
            <a:xfrm>
              <a:off x="1148" y="5708"/>
              <a:ext cx="396" cy="232"/>
              <a:chOff x="1148" y="5708"/>
              <a:chExt cx="396" cy="232"/>
            </a:xfrm>
          </p:grpSpPr>
          <p:sp>
            <p:nvSpPr>
              <p:cNvPr id="71894" name="Rectangle 214"/>
              <p:cNvSpPr>
                <a:spLocks noChangeArrowheads="1"/>
              </p:cNvSpPr>
              <p:nvPr/>
            </p:nvSpPr>
            <p:spPr bwMode="auto">
              <a:xfrm>
                <a:off x="1148" y="5708"/>
                <a:ext cx="396" cy="2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93" name="Rectangle 213"/>
              <p:cNvSpPr>
                <a:spLocks noChangeArrowheads="1"/>
              </p:cNvSpPr>
              <p:nvPr/>
            </p:nvSpPr>
            <p:spPr bwMode="auto">
              <a:xfrm>
                <a:off x="1148" y="5708"/>
                <a:ext cx="396" cy="232"/>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889" name="Group 209"/>
            <p:cNvGrpSpPr>
              <a:grpSpLocks/>
            </p:cNvGrpSpPr>
            <p:nvPr/>
          </p:nvGrpSpPr>
          <p:grpSpPr bwMode="auto">
            <a:xfrm>
              <a:off x="3333" y="5718"/>
              <a:ext cx="396" cy="231"/>
              <a:chOff x="3333" y="5718"/>
              <a:chExt cx="396" cy="231"/>
            </a:xfrm>
          </p:grpSpPr>
          <p:sp>
            <p:nvSpPr>
              <p:cNvPr id="71891" name="Rectangle 211"/>
              <p:cNvSpPr>
                <a:spLocks noChangeArrowheads="1"/>
              </p:cNvSpPr>
              <p:nvPr/>
            </p:nvSpPr>
            <p:spPr bwMode="auto">
              <a:xfrm>
                <a:off x="3333" y="5718"/>
                <a:ext cx="396" cy="2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90" name="Rectangle 210"/>
              <p:cNvSpPr>
                <a:spLocks noChangeArrowheads="1"/>
              </p:cNvSpPr>
              <p:nvPr/>
            </p:nvSpPr>
            <p:spPr bwMode="auto">
              <a:xfrm>
                <a:off x="3333" y="5718"/>
                <a:ext cx="396" cy="23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886" name="Group 206"/>
            <p:cNvGrpSpPr>
              <a:grpSpLocks/>
            </p:cNvGrpSpPr>
            <p:nvPr/>
          </p:nvGrpSpPr>
          <p:grpSpPr bwMode="auto">
            <a:xfrm>
              <a:off x="5518" y="5718"/>
              <a:ext cx="396" cy="231"/>
              <a:chOff x="5518" y="5718"/>
              <a:chExt cx="396" cy="231"/>
            </a:xfrm>
          </p:grpSpPr>
          <p:sp>
            <p:nvSpPr>
              <p:cNvPr id="71888" name="Rectangle 208"/>
              <p:cNvSpPr>
                <a:spLocks noChangeArrowheads="1"/>
              </p:cNvSpPr>
              <p:nvPr/>
            </p:nvSpPr>
            <p:spPr bwMode="auto">
              <a:xfrm>
                <a:off x="5518" y="5718"/>
                <a:ext cx="396" cy="2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87" name="Rectangle 207"/>
              <p:cNvSpPr>
                <a:spLocks noChangeArrowheads="1"/>
              </p:cNvSpPr>
              <p:nvPr/>
            </p:nvSpPr>
            <p:spPr bwMode="auto">
              <a:xfrm>
                <a:off x="5518" y="5718"/>
                <a:ext cx="396" cy="231"/>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885" name="Rectangle 205"/>
            <p:cNvSpPr>
              <a:spLocks noChangeArrowheads="1"/>
            </p:cNvSpPr>
            <p:nvPr/>
          </p:nvSpPr>
          <p:spPr bwMode="auto">
            <a:xfrm>
              <a:off x="773" y="3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84" name="Rectangle 204"/>
            <p:cNvSpPr>
              <a:spLocks noChangeArrowheads="1"/>
            </p:cNvSpPr>
            <p:nvPr/>
          </p:nvSpPr>
          <p:spPr bwMode="auto">
            <a:xfrm>
              <a:off x="4246" y="344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83" name="Rectangle 203"/>
            <p:cNvSpPr>
              <a:spLocks noChangeArrowheads="1"/>
            </p:cNvSpPr>
            <p:nvPr/>
          </p:nvSpPr>
          <p:spPr bwMode="auto">
            <a:xfrm>
              <a:off x="3851" y="365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880" name="Group 200"/>
            <p:cNvGrpSpPr>
              <a:grpSpLocks/>
            </p:cNvGrpSpPr>
            <p:nvPr/>
          </p:nvGrpSpPr>
          <p:grpSpPr bwMode="auto">
            <a:xfrm>
              <a:off x="93" y="3655"/>
              <a:ext cx="6068" cy="1486"/>
              <a:chOff x="88" y="3752"/>
              <a:chExt cx="6107" cy="1392"/>
            </a:xfrm>
          </p:grpSpPr>
          <p:sp>
            <p:nvSpPr>
              <p:cNvPr id="71882" name="Rectangle 202"/>
              <p:cNvSpPr>
                <a:spLocks noChangeArrowheads="1"/>
              </p:cNvSpPr>
              <p:nvPr/>
            </p:nvSpPr>
            <p:spPr bwMode="auto">
              <a:xfrm>
                <a:off x="88" y="3752"/>
                <a:ext cx="6107" cy="139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81" name="Rectangle 201"/>
              <p:cNvSpPr>
                <a:spLocks noChangeArrowheads="1"/>
              </p:cNvSpPr>
              <p:nvPr/>
            </p:nvSpPr>
            <p:spPr bwMode="auto">
              <a:xfrm>
                <a:off x="88" y="3752"/>
                <a:ext cx="6107" cy="1392"/>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879" name="Rectangle 199"/>
            <p:cNvSpPr>
              <a:spLocks noChangeArrowheads="1"/>
            </p:cNvSpPr>
            <p:nvPr/>
          </p:nvSpPr>
          <p:spPr bwMode="auto">
            <a:xfrm>
              <a:off x="191" y="3804"/>
              <a:ext cx="18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8" name="Rectangle 198"/>
            <p:cNvSpPr>
              <a:spLocks noChangeArrowheads="1"/>
            </p:cNvSpPr>
            <p:nvPr/>
          </p:nvSpPr>
          <p:spPr bwMode="auto">
            <a:xfrm>
              <a:off x="344" y="3804"/>
              <a:ext cx="41" cy="4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7" name="Rectangle 197"/>
            <p:cNvSpPr>
              <a:spLocks noChangeArrowheads="1"/>
            </p:cNvSpPr>
            <p:nvPr/>
          </p:nvSpPr>
          <p:spPr bwMode="auto">
            <a:xfrm>
              <a:off x="380" y="3804"/>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6" name="Rectangle 196"/>
            <p:cNvSpPr>
              <a:spLocks noChangeArrowheads="1"/>
            </p:cNvSpPr>
            <p:nvPr/>
          </p:nvSpPr>
          <p:spPr bwMode="auto">
            <a:xfrm>
              <a:off x="435" y="3804"/>
              <a:ext cx="159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Nature of bodily harm: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5" name="Rectangle 195"/>
            <p:cNvSpPr>
              <a:spLocks noChangeArrowheads="1"/>
            </p:cNvSpPr>
            <p:nvPr/>
          </p:nvSpPr>
          <p:spPr bwMode="auto">
            <a:xfrm>
              <a:off x="1818" y="3804"/>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4" name="Rectangle 194"/>
            <p:cNvSpPr>
              <a:spLocks noChangeArrowheads="1"/>
            </p:cNvSpPr>
            <p:nvPr/>
          </p:nvSpPr>
          <p:spPr bwMode="auto">
            <a:xfrm>
              <a:off x="2147" y="3804"/>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3" name="Rectangle 193"/>
            <p:cNvSpPr>
              <a:spLocks noChangeArrowheads="1"/>
            </p:cNvSpPr>
            <p:nvPr/>
          </p:nvSpPr>
          <p:spPr bwMode="auto">
            <a:xfrm>
              <a:off x="191" y="392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2" name="Rectangle 192"/>
            <p:cNvSpPr>
              <a:spLocks noChangeArrowheads="1"/>
            </p:cNvSpPr>
            <p:nvPr/>
          </p:nvSpPr>
          <p:spPr bwMode="auto">
            <a:xfrm>
              <a:off x="377" y="3989"/>
              <a:ext cx="15" cy="30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1" name="Rectangle 191"/>
            <p:cNvSpPr>
              <a:spLocks noChangeArrowheads="1"/>
            </p:cNvSpPr>
            <p:nvPr/>
          </p:nvSpPr>
          <p:spPr bwMode="auto">
            <a:xfrm>
              <a:off x="191" y="40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0" name="Rectangle 190"/>
            <p:cNvSpPr>
              <a:spLocks noChangeArrowheads="1"/>
            </p:cNvSpPr>
            <p:nvPr/>
          </p:nvSpPr>
          <p:spPr bwMode="auto">
            <a:xfrm>
              <a:off x="377" y="4086"/>
              <a:ext cx="60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000000"/>
                  </a:solidFill>
                  <a:effectLst/>
                  <a:latin typeface="Calibri" pitchFamily="34" charset="0"/>
                  <a:ea typeface="Calibri" pitchFamily="34" charset="0"/>
                  <a:cs typeface="Calibri" pitchFamily="34" charset="0"/>
                </a:rPr>
                <a:t>Abrasion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69" name="Rectangle 189"/>
            <p:cNvSpPr>
              <a:spLocks noChangeArrowheads="1"/>
            </p:cNvSpPr>
            <p:nvPr/>
          </p:nvSpPr>
          <p:spPr bwMode="auto">
            <a:xfrm>
              <a:off x="949" y="40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8" name="Rectangle 188"/>
            <p:cNvSpPr>
              <a:spLocks noChangeArrowheads="1"/>
            </p:cNvSpPr>
            <p:nvPr/>
          </p:nvSpPr>
          <p:spPr bwMode="auto">
            <a:xfrm>
              <a:off x="1965" y="4086"/>
              <a:ext cx="70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Contusion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7" name="Rectangle 187"/>
            <p:cNvSpPr>
              <a:spLocks noChangeArrowheads="1"/>
            </p:cNvSpPr>
            <p:nvPr/>
          </p:nvSpPr>
          <p:spPr bwMode="auto">
            <a:xfrm>
              <a:off x="2581" y="40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6" name="Rectangle 186"/>
            <p:cNvSpPr>
              <a:spLocks noChangeArrowheads="1"/>
            </p:cNvSpPr>
            <p:nvPr/>
          </p:nvSpPr>
          <p:spPr bwMode="auto">
            <a:xfrm>
              <a:off x="2637" y="40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5" name="Rectangle 185"/>
            <p:cNvSpPr>
              <a:spLocks noChangeArrowheads="1"/>
            </p:cNvSpPr>
            <p:nvPr/>
          </p:nvSpPr>
          <p:spPr bwMode="auto">
            <a:xfrm>
              <a:off x="3126" y="40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4" name="Rectangle 184"/>
            <p:cNvSpPr>
              <a:spLocks noChangeArrowheads="1"/>
            </p:cNvSpPr>
            <p:nvPr/>
          </p:nvSpPr>
          <p:spPr bwMode="auto">
            <a:xfrm>
              <a:off x="3615" y="4086"/>
              <a:ext cx="73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Laceration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3" name="Rectangle 183"/>
            <p:cNvSpPr>
              <a:spLocks noChangeArrowheads="1"/>
            </p:cNvSpPr>
            <p:nvPr/>
          </p:nvSpPr>
          <p:spPr bwMode="auto">
            <a:xfrm>
              <a:off x="4253" y="40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2" name="Rectangle 182"/>
            <p:cNvSpPr>
              <a:spLocks noChangeArrowheads="1"/>
            </p:cNvSpPr>
            <p:nvPr/>
          </p:nvSpPr>
          <p:spPr bwMode="auto">
            <a:xfrm>
              <a:off x="4593" y="40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1" name="Rectangle 181"/>
            <p:cNvSpPr>
              <a:spLocks noChangeArrowheads="1"/>
            </p:cNvSpPr>
            <p:nvPr/>
          </p:nvSpPr>
          <p:spPr bwMode="auto">
            <a:xfrm>
              <a:off x="5083" y="40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0" name="Rectangle 180"/>
            <p:cNvSpPr>
              <a:spLocks noChangeArrowheads="1"/>
            </p:cNvSpPr>
            <p:nvPr/>
          </p:nvSpPr>
          <p:spPr bwMode="auto">
            <a:xfrm>
              <a:off x="5220" y="4086"/>
              <a:ext cx="30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Stab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9" name="Rectangle 179"/>
            <p:cNvSpPr>
              <a:spLocks noChangeArrowheads="1"/>
            </p:cNvSpPr>
            <p:nvPr/>
          </p:nvSpPr>
          <p:spPr bwMode="auto">
            <a:xfrm>
              <a:off x="5487" y="40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8" name="Rectangle 178"/>
            <p:cNvSpPr>
              <a:spLocks noChangeArrowheads="1"/>
            </p:cNvSpPr>
            <p:nvPr/>
          </p:nvSpPr>
          <p:spPr bwMode="auto">
            <a:xfrm>
              <a:off x="191" y="4268"/>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7" name="Rectangle 177"/>
            <p:cNvSpPr>
              <a:spLocks noChangeArrowheads="1"/>
            </p:cNvSpPr>
            <p:nvPr/>
          </p:nvSpPr>
          <p:spPr bwMode="auto">
            <a:xfrm>
              <a:off x="377" y="4268"/>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6" name="Rectangle 176"/>
            <p:cNvSpPr>
              <a:spLocks noChangeArrowheads="1"/>
            </p:cNvSpPr>
            <p:nvPr/>
          </p:nvSpPr>
          <p:spPr bwMode="auto">
            <a:xfrm>
              <a:off x="191" y="4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5" name="Rectangle 175"/>
            <p:cNvSpPr>
              <a:spLocks noChangeArrowheads="1"/>
            </p:cNvSpPr>
            <p:nvPr/>
          </p:nvSpPr>
          <p:spPr bwMode="auto">
            <a:xfrm>
              <a:off x="377" y="4450"/>
              <a:ext cx="24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Cut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4" name="Rectangle 174"/>
            <p:cNvSpPr>
              <a:spLocks noChangeArrowheads="1"/>
            </p:cNvSpPr>
            <p:nvPr/>
          </p:nvSpPr>
          <p:spPr bwMode="auto">
            <a:xfrm>
              <a:off x="585" y="4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3" name="Rectangle 173"/>
            <p:cNvSpPr>
              <a:spLocks noChangeArrowheads="1"/>
            </p:cNvSpPr>
            <p:nvPr/>
          </p:nvSpPr>
          <p:spPr bwMode="auto">
            <a:xfrm>
              <a:off x="1965" y="4450"/>
              <a:ext cx="58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Fracture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2" name="Rectangle 172"/>
            <p:cNvSpPr>
              <a:spLocks noChangeArrowheads="1"/>
            </p:cNvSpPr>
            <p:nvPr/>
          </p:nvSpPr>
          <p:spPr bwMode="auto">
            <a:xfrm>
              <a:off x="2475" y="4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1" name="Rectangle 171"/>
            <p:cNvSpPr>
              <a:spLocks noChangeArrowheads="1"/>
            </p:cNvSpPr>
            <p:nvPr/>
          </p:nvSpPr>
          <p:spPr bwMode="auto">
            <a:xfrm>
              <a:off x="2637" y="4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50" name="Rectangle 170"/>
            <p:cNvSpPr>
              <a:spLocks noChangeArrowheads="1"/>
            </p:cNvSpPr>
            <p:nvPr/>
          </p:nvSpPr>
          <p:spPr bwMode="auto">
            <a:xfrm>
              <a:off x="3126" y="4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9" name="Rectangle 169"/>
            <p:cNvSpPr>
              <a:spLocks noChangeArrowheads="1"/>
            </p:cNvSpPr>
            <p:nvPr/>
          </p:nvSpPr>
          <p:spPr bwMode="auto">
            <a:xfrm>
              <a:off x="3615" y="4450"/>
              <a:ext cx="63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Gun shot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8" name="Rectangle 168"/>
            <p:cNvSpPr>
              <a:spLocks noChangeArrowheads="1"/>
            </p:cNvSpPr>
            <p:nvPr/>
          </p:nvSpPr>
          <p:spPr bwMode="auto">
            <a:xfrm>
              <a:off x="4166" y="4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7" name="Rectangle 167"/>
            <p:cNvSpPr>
              <a:spLocks noChangeArrowheads="1"/>
            </p:cNvSpPr>
            <p:nvPr/>
          </p:nvSpPr>
          <p:spPr bwMode="auto">
            <a:xfrm>
              <a:off x="4593" y="4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6" name="Rectangle 166"/>
            <p:cNvSpPr>
              <a:spLocks noChangeArrowheads="1"/>
            </p:cNvSpPr>
            <p:nvPr/>
          </p:nvSpPr>
          <p:spPr bwMode="auto">
            <a:xfrm>
              <a:off x="5083" y="4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5" name="Rectangle 165"/>
            <p:cNvSpPr>
              <a:spLocks noChangeArrowheads="1"/>
            </p:cNvSpPr>
            <p:nvPr/>
          </p:nvSpPr>
          <p:spPr bwMode="auto">
            <a:xfrm>
              <a:off x="5220" y="4450"/>
              <a:ext cx="33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Burn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4" name="Rectangle 164"/>
            <p:cNvSpPr>
              <a:spLocks noChangeArrowheads="1"/>
            </p:cNvSpPr>
            <p:nvPr/>
          </p:nvSpPr>
          <p:spPr bwMode="auto">
            <a:xfrm>
              <a:off x="5508" y="445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3" name="Rectangle 163"/>
            <p:cNvSpPr>
              <a:spLocks noChangeArrowheads="1"/>
            </p:cNvSpPr>
            <p:nvPr/>
          </p:nvSpPr>
          <p:spPr bwMode="auto">
            <a:xfrm>
              <a:off x="191" y="4637"/>
              <a:ext cx="15" cy="30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2" name="Rectangle 162"/>
            <p:cNvSpPr>
              <a:spLocks noChangeArrowheads="1"/>
            </p:cNvSpPr>
            <p:nvPr/>
          </p:nvSpPr>
          <p:spPr bwMode="auto">
            <a:xfrm>
              <a:off x="191" y="473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1" name="Rectangle 161"/>
            <p:cNvSpPr>
              <a:spLocks noChangeArrowheads="1"/>
            </p:cNvSpPr>
            <p:nvPr/>
          </p:nvSpPr>
          <p:spPr bwMode="auto">
            <a:xfrm>
              <a:off x="377" y="4733"/>
              <a:ext cx="28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Bite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0" name="Rectangle 160"/>
            <p:cNvSpPr>
              <a:spLocks noChangeArrowheads="1"/>
            </p:cNvSpPr>
            <p:nvPr/>
          </p:nvSpPr>
          <p:spPr bwMode="auto">
            <a:xfrm>
              <a:off x="616" y="473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9" name="Rectangle 159"/>
            <p:cNvSpPr>
              <a:spLocks noChangeArrowheads="1"/>
            </p:cNvSpPr>
            <p:nvPr/>
          </p:nvSpPr>
          <p:spPr bwMode="auto">
            <a:xfrm>
              <a:off x="1965" y="4733"/>
              <a:ext cx="84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Dislocation/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8" name="Rectangle 158"/>
            <p:cNvSpPr>
              <a:spLocks noChangeArrowheads="1"/>
            </p:cNvSpPr>
            <p:nvPr/>
          </p:nvSpPr>
          <p:spPr bwMode="auto">
            <a:xfrm>
              <a:off x="2697" y="473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7" name="Rectangle 157"/>
            <p:cNvSpPr>
              <a:spLocks noChangeArrowheads="1"/>
            </p:cNvSpPr>
            <p:nvPr/>
          </p:nvSpPr>
          <p:spPr bwMode="auto">
            <a:xfrm>
              <a:off x="3615" y="4733"/>
              <a:ext cx="66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Explosion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6" name="Rectangle 156"/>
            <p:cNvSpPr>
              <a:spLocks noChangeArrowheads="1"/>
            </p:cNvSpPr>
            <p:nvPr/>
          </p:nvSpPr>
          <p:spPr bwMode="auto">
            <a:xfrm>
              <a:off x="4194" y="473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5" name="Rectangle 155"/>
            <p:cNvSpPr>
              <a:spLocks noChangeArrowheads="1"/>
            </p:cNvSpPr>
            <p:nvPr/>
          </p:nvSpPr>
          <p:spPr bwMode="auto">
            <a:xfrm>
              <a:off x="4593" y="473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4" name="Rectangle 154"/>
            <p:cNvSpPr>
              <a:spLocks noChangeArrowheads="1"/>
            </p:cNvSpPr>
            <p:nvPr/>
          </p:nvSpPr>
          <p:spPr bwMode="auto">
            <a:xfrm>
              <a:off x="5083" y="473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3" name="Rectangle 153"/>
            <p:cNvSpPr>
              <a:spLocks noChangeArrowheads="1"/>
            </p:cNvSpPr>
            <p:nvPr/>
          </p:nvSpPr>
          <p:spPr bwMode="auto">
            <a:xfrm>
              <a:off x="5220" y="4733"/>
              <a:ext cx="37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None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2" name="Rectangle 152"/>
            <p:cNvSpPr>
              <a:spLocks noChangeArrowheads="1"/>
            </p:cNvSpPr>
            <p:nvPr/>
          </p:nvSpPr>
          <p:spPr bwMode="auto">
            <a:xfrm>
              <a:off x="5546" y="473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1" name="Rectangle 151"/>
            <p:cNvSpPr>
              <a:spLocks noChangeArrowheads="1"/>
            </p:cNvSpPr>
            <p:nvPr/>
          </p:nvSpPr>
          <p:spPr bwMode="auto">
            <a:xfrm>
              <a:off x="191" y="491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0" name="Rectangle 150"/>
            <p:cNvSpPr>
              <a:spLocks noChangeArrowheads="1"/>
            </p:cNvSpPr>
            <p:nvPr/>
          </p:nvSpPr>
          <p:spPr bwMode="auto">
            <a:xfrm>
              <a:off x="377" y="491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9" name="Rectangle 149"/>
            <p:cNvSpPr>
              <a:spLocks noChangeArrowheads="1"/>
            </p:cNvSpPr>
            <p:nvPr/>
          </p:nvSpPr>
          <p:spPr bwMode="auto">
            <a:xfrm>
              <a:off x="435" y="491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8" name="Rectangle 148"/>
            <p:cNvSpPr>
              <a:spLocks noChangeArrowheads="1"/>
            </p:cNvSpPr>
            <p:nvPr/>
          </p:nvSpPr>
          <p:spPr bwMode="auto">
            <a:xfrm>
              <a:off x="1965" y="4916"/>
              <a:ext cx="82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Subluxation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7" name="Rectangle 147"/>
            <p:cNvSpPr>
              <a:spLocks noChangeArrowheads="1"/>
            </p:cNvSpPr>
            <p:nvPr/>
          </p:nvSpPr>
          <p:spPr bwMode="auto">
            <a:xfrm>
              <a:off x="2682" y="491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6" name="Rectangle 146"/>
            <p:cNvSpPr>
              <a:spLocks noChangeArrowheads="1"/>
            </p:cNvSpPr>
            <p:nvPr/>
          </p:nvSpPr>
          <p:spPr bwMode="auto">
            <a:xfrm>
              <a:off x="3615" y="491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5" name="Rectangle 145"/>
            <p:cNvSpPr>
              <a:spLocks noChangeArrowheads="1"/>
            </p:cNvSpPr>
            <p:nvPr/>
          </p:nvSpPr>
          <p:spPr bwMode="auto">
            <a:xfrm>
              <a:off x="4104" y="491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4" name="Rectangle 144"/>
            <p:cNvSpPr>
              <a:spLocks noChangeArrowheads="1"/>
            </p:cNvSpPr>
            <p:nvPr/>
          </p:nvSpPr>
          <p:spPr bwMode="auto">
            <a:xfrm>
              <a:off x="4593" y="491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3" name="Rectangle 143"/>
            <p:cNvSpPr>
              <a:spLocks noChangeArrowheads="1"/>
            </p:cNvSpPr>
            <p:nvPr/>
          </p:nvSpPr>
          <p:spPr bwMode="auto">
            <a:xfrm>
              <a:off x="5083" y="491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2" name="Rectangle 142"/>
            <p:cNvSpPr>
              <a:spLocks noChangeArrowheads="1"/>
            </p:cNvSpPr>
            <p:nvPr/>
          </p:nvSpPr>
          <p:spPr bwMode="auto">
            <a:xfrm>
              <a:off x="5218" y="491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1" name="Rectangle 141"/>
            <p:cNvSpPr>
              <a:spLocks noChangeArrowheads="1"/>
            </p:cNvSpPr>
            <p:nvPr/>
          </p:nvSpPr>
          <p:spPr bwMode="auto">
            <a:xfrm>
              <a:off x="191" y="509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20" name="Rectangle 140"/>
            <p:cNvSpPr>
              <a:spLocks noChangeArrowheads="1"/>
            </p:cNvSpPr>
            <p:nvPr/>
          </p:nvSpPr>
          <p:spPr bwMode="auto">
            <a:xfrm>
              <a:off x="377" y="509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19" name="Rectangle 139"/>
            <p:cNvSpPr>
              <a:spLocks noChangeArrowheads="1"/>
            </p:cNvSpPr>
            <p:nvPr/>
          </p:nvSpPr>
          <p:spPr bwMode="auto">
            <a:xfrm>
              <a:off x="191" y="537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18" name="Rectangle 138"/>
            <p:cNvSpPr>
              <a:spLocks noChangeArrowheads="1"/>
            </p:cNvSpPr>
            <p:nvPr/>
          </p:nvSpPr>
          <p:spPr bwMode="auto">
            <a:xfrm>
              <a:off x="377" y="537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815" name="Group 135"/>
            <p:cNvGrpSpPr>
              <a:grpSpLocks/>
            </p:cNvGrpSpPr>
            <p:nvPr/>
          </p:nvGrpSpPr>
          <p:grpSpPr bwMode="auto">
            <a:xfrm>
              <a:off x="1222" y="4745"/>
              <a:ext cx="398" cy="204"/>
              <a:chOff x="1222" y="4745"/>
              <a:chExt cx="398" cy="204"/>
            </a:xfrm>
          </p:grpSpPr>
          <p:sp>
            <p:nvSpPr>
              <p:cNvPr id="71817" name="Rectangle 137"/>
              <p:cNvSpPr>
                <a:spLocks noChangeArrowheads="1"/>
              </p:cNvSpPr>
              <p:nvPr/>
            </p:nvSpPr>
            <p:spPr bwMode="auto">
              <a:xfrm>
                <a:off x="1222" y="4745"/>
                <a:ext cx="398" cy="2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16" name="Rectangle 136"/>
              <p:cNvSpPr>
                <a:spLocks noChangeArrowheads="1"/>
              </p:cNvSpPr>
              <p:nvPr/>
            </p:nvSpPr>
            <p:spPr bwMode="auto">
              <a:xfrm>
                <a:off x="1222" y="4745"/>
                <a:ext cx="398" cy="2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812" name="Group 132"/>
            <p:cNvGrpSpPr>
              <a:grpSpLocks/>
            </p:cNvGrpSpPr>
            <p:nvPr/>
          </p:nvGrpSpPr>
          <p:grpSpPr bwMode="auto">
            <a:xfrm>
              <a:off x="2845" y="4783"/>
              <a:ext cx="397" cy="204"/>
              <a:chOff x="2845" y="4783"/>
              <a:chExt cx="397" cy="204"/>
            </a:xfrm>
          </p:grpSpPr>
          <p:sp>
            <p:nvSpPr>
              <p:cNvPr id="71814" name="Rectangle 134"/>
              <p:cNvSpPr>
                <a:spLocks noChangeArrowheads="1"/>
              </p:cNvSpPr>
              <p:nvPr/>
            </p:nvSpPr>
            <p:spPr bwMode="auto">
              <a:xfrm>
                <a:off x="2845" y="4783"/>
                <a:ext cx="397" cy="2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13" name="Rectangle 133"/>
              <p:cNvSpPr>
                <a:spLocks noChangeArrowheads="1"/>
              </p:cNvSpPr>
              <p:nvPr/>
            </p:nvSpPr>
            <p:spPr bwMode="auto">
              <a:xfrm>
                <a:off x="2845" y="4783"/>
                <a:ext cx="397" cy="2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809" name="Group 129"/>
            <p:cNvGrpSpPr>
              <a:grpSpLocks/>
            </p:cNvGrpSpPr>
            <p:nvPr/>
          </p:nvGrpSpPr>
          <p:grpSpPr bwMode="auto">
            <a:xfrm>
              <a:off x="1222" y="4410"/>
              <a:ext cx="398" cy="204"/>
              <a:chOff x="1222" y="4410"/>
              <a:chExt cx="398" cy="204"/>
            </a:xfrm>
          </p:grpSpPr>
          <p:sp>
            <p:nvSpPr>
              <p:cNvPr id="71811" name="Rectangle 131"/>
              <p:cNvSpPr>
                <a:spLocks noChangeArrowheads="1"/>
              </p:cNvSpPr>
              <p:nvPr/>
            </p:nvSpPr>
            <p:spPr bwMode="auto">
              <a:xfrm>
                <a:off x="1222" y="4410"/>
                <a:ext cx="398" cy="2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10" name="Rectangle 130"/>
              <p:cNvSpPr>
                <a:spLocks noChangeArrowheads="1"/>
              </p:cNvSpPr>
              <p:nvPr/>
            </p:nvSpPr>
            <p:spPr bwMode="auto">
              <a:xfrm>
                <a:off x="1222" y="4410"/>
                <a:ext cx="398" cy="2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806" name="Group 126"/>
            <p:cNvGrpSpPr>
              <a:grpSpLocks/>
            </p:cNvGrpSpPr>
            <p:nvPr/>
          </p:nvGrpSpPr>
          <p:grpSpPr bwMode="auto">
            <a:xfrm>
              <a:off x="2848" y="4410"/>
              <a:ext cx="398" cy="204"/>
              <a:chOff x="2848" y="4410"/>
              <a:chExt cx="398" cy="204"/>
            </a:xfrm>
          </p:grpSpPr>
          <p:sp>
            <p:nvSpPr>
              <p:cNvPr id="71808" name="Rectangle 128"/>
              <p:cNvSpPr>
                <a:spLocks noChangeArrowheads="1"/>
              </p:cNvSpPr>
              <p:nvPr/>
            </p:nvSpPr>
            <p:spPr bwMode="auto">
              <a:xfrm>
                <a:off x="2848" y="4410"/>
                <a:ext cx="398" cy="2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07" name="Rectangle 127"/>
              <p:cNvSpPr>
                <a:spLocks noChangeArrowheads="1"/>
              </p:cNvSpPr>
              <p:nvPr/>
            </p:nvSpPr>
            <p:spPr bwMode="auto">
              <a:xfrm>
                <a:off x="2848" y="4410"/>
                <a:ext cx="398" cy="2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803" name="Group 123"/>
            <p:cNvGrpSpPr>
              <a:grpSpLocks/>
            </p:cNvGrpSpPr>
            <p:nvPr/>
          </p:nvGrpSpPr>
          <p:grpSpPr bwMode="auto">
            <a:xfrm>
              <a:off x="4487" y="4418"/>
              <a:ext cx="398" cy="205"/>
              <a:chOff x="4487" y="4418"/>
              <a:chExt cx="398" cy="205"/>
            </a:xfrm>
          </p:grpSpPr>
          <p:sp>
            <p:nvSpPr>
              <p:cNvPr id="71805" name="Rectangle 125"/>
              <p:cNvSpPr>
                <a:spLocks noChangeArrowheads="1"/>
              </p:cNvSpPr>
              <p:nvPr/>
            </p:nvSpPr>
            <p:spPr bwMode="auto">
              <a:xfrm>
                <a:off x="4487" y="4418"/>
                <a:ext cx="398" cy="20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04" name="Rectangle 124"/>
              <p:cNvSpPr>
                <a:spLocks noChangeArrowheads="1"/>
              </p:cNvSpPr>
              <p:nvPr/>
            </p:nvSpPr>
            <p:spPr bwMode="auto">
              <a:xfrm>
                <a:off x="4487" y="4418"/>
                <a:ext cx="398" cy="205"/>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800" name="Group 120"/>
            <p:cNvGrpSpPr>
              <a:grpSpLocks/>
            </p:cNvGrpSpPr>
            <p:nvPr/>
          </p:nvGrpSpPr>
          <p:grpSpPr bwMode="auto">
            <a:xfrm>
              <a:off x="5732" y="4418"/>
              <a:ext cx="398" cy="205"/>
              <a:chOff x="5732" y="4418"/>
              <a:chExt cx="398" cy="205"/>
            </a:xfrm>
          </p:grpSpPr>
          <p:sp>
            <p:nvSpPr>
              <p:cNvPr id="71802" name="Rectangle 122"/>
              <p:cNvSpPr>
                <a:spLocks noChangeArrowheads="1"/>
              </p:cNvSpPr>
              <p:nvPr/>
            </p:nvSpPr>
            <p:spPr bwMode="auto">
              <a:xfrm>
                <a:off x="5732" y="4418"/>
                <a:ext cx="398" cy="20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01" name="Rectangle 121"/>
              <p:cNvSpPr>
                <a:spLocks noChangeArrowheads="1"/>
              </p:cNvSpPr>
              <p:nvPr/>
            </p:nvSpPr>
            <p:spPr bwMode="auto">
              <a:xfrm>
                <a:off x="5732" y="4418"/>
                <a:ext cx="398" cy="205"/>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97" name="Group 117"/>
            <p:cNvGrpSpPr>
              <a:grpSpLocks/>
            </p:cNvGrpSpPr>
            <p:nvPr/>
          </p:nvGrpSpPr>
          <p:grpSpPr bwMode="auto">
            <a:xfrm>
              <a:off x="1222" y="4113"/>
              <a:ext cx="398" cy="204"/>
              <a:chOff x="1222" y="4113"/>
              <a:chExt cx="398" cy="204"/>
            </a:xfrm>
          </p:grpSpPr>
          <p:sp>
            <p:nvSpPr>
              <p:cNvPr id="71799" name="Rectangle 119"/>
              <p:cNvSpPr>
                <a:spLocks noChangeArrowheads="1"/>
              </p:cNvSpPr>
              <p:nvPr/>
            </p:nvSpPr>
            <p:spPr bwMode="auto">
              <a:xfrm>
                <a:off x="1222" y="4113"/>
                <a:ext cx="398" cy="2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98" name="Rectangle 118"/>
              <p:cNvSpPr>
                <a:spLocks noChangeArrowheads="1"/>
              </p:cNvSpPr>
              <p:nvPr/>
            </p:nvSpPr>
            <p:spPr bwMode="auto">
              <a:xfrm>
                <a:off x="1222" y="4113"/>
                <a:ext cx="398" cy="2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94" name="Group 114"/>
            <p:cNvGrpSpPr>
              <a:grpSpLocks/>
            </p:cNvGrpSpPr>
            <p:nvPr/>
          </p:nvGrpSpPr>
          <p:grpSpPr bwMode="auto">
            <a:xfrm>
              <a:off x="2838" y="4113"/>
              <a:ext cx="398" cy="204"/>
              <a:chOff x="2838" y="4113"/>
              <a:chExt cx="398" cy="204"/>
            </a:xfrm>
          </p:grpSpPr>
          <p:sp>
            <p:nvSpPr>
              <p:cNvPr id="71796" name="Rectangle 116"/>
              <p:cNvSpPr>
                <a:spLocks noChangeArrowheads="1"/>
              </p:cNvSpPr>
              <p:nvPr/>
            </p:nvSpPr>
            <p:spPr bwMode="auto">
              <a:xfrm>
                <a:off x="2838" y="4113"/>
                <a:ext cx="398" cy="2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95" name="Rectangle 115"/>
              <p:cNvSpPr>
                <a:spLocks noChangeArrowheads="1"/>
              </p:cNvSpPr>
              <p:nvPr/>
            </p:nvSpPr>
            <p:spPr bwMode="auto">
              <a:xfrm>
                <a:off x="2838" y="4113"/>
                <a:ext cx="398" cy="2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91" name="Group 111"/>
            <p:cNvGrpSpPr>
              <a:grpSpLocks/>
            </p:cNvGrpSpPr>
            <p:nvPr/>
          </p:nvGrpSpPr>
          <p:grpSpPr bwMode="auto">
            <a:xfrm>
              <a:off x="4487" y="4121"/>
              <a:ext cx="398" cy="204"/>
              <a:chOff x="4487" y="4121"/>
              <a:chExt cx="398" cy="204"/>
            </a:xfrm>
          </p:grpSpPr>
          <p:sp>
            <p:nvSpPr>
              <p:cNvPr id="71793" name="Rectangle 113"/>
              <p:cNvSpPr>
                <a:spLocks noChangeArrowheads="1"/>
              </p:cNvSpPr>
              <p:nvPr/>
            </p:nvSpPr>
            <p:spPr bwMode="auto">
              <a:xfrm>
                <a:off x="4487" y="4121"/>
                <a:ext cx="398" cy="2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92" name="Rectangle 112"/>
              <p:cNvSpPr>
                <a:spLocks noChangeArrowheads="1"/>
              </p:cNvSpPr>
              <p:nvPr/>
            </p:nvSpPr>
            <p:spPr bwMode="auto">
              <a:xfrm>
                <a:off x="4487" y="4121"/>
                <a:ext cx="398" cy="2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88" name="Group 108"/>
            <p:cNvGrpSpPr>
              <a:grpSpLocks/>
            </p:cNvGrpSpPr>
            <p:nvPr/>
          </p:nvGrpSpPr>
          <p:grpSpPr bwMode="auto">
            <a:xfrm>
              <a:off x="5732" y="4121"/>
              <a:ext cx="398" cy="204"/>
              <a:chOff x="5732" y="4121"/>
              <a:chExt cx="398" cy="204"/>
            </a:xfrm>
          </p:grpSpPr>
          <p:sp>
            <p:nvSpPr>
              <p:cNvPr id="71790" name="Rectangle 110"/>
              <p:cNvSpPr>
                <a:spLocks noChangeArrowheads="1"/>
              </p:cNvSpPr>
              <p:nvPr/>
            </p:nvSpPr>
            <p:spPr bwMode="auto">
              <a:xfrm>
                <a:off x="5732" y="4121"/>
                <a:ext cx="398" cy="2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89" name="Rectangle 109"/>
              <p:cNvSpPr>
                <a:spLocks noChangeArrowheads="1"/>
              </p:cNvSpPr>
              <p:nvPr/>
            </p:nvSpPr>
            <p:spPr bwMode="auto">
              <a:xfrm>
                <a:off x="5732" y="4121"/>
                <a:ext cx="398" cy="2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85" name="Group 105"/>
            <p:cNvGrpSpPr>
              <a:grpSpLocks/>
            </p:cNvGrpSpPr>
            <p:nvPr/>
          </p:nvGrpSpPr>
          <p:grpSpPr bwMode="auto">
            <a:xfrm>
              <a:off x="5730" y="4770"/>
              <a:ext cx="398" cy="204"/>
              <a:chOff x="5730" y="4770"/>
              <a:chExt cx="398" cy="204"/>
            </a:xfrm>
          </p:grpSpPr>
          <p:sp>
            <p:nvSpPr>
              <p:cNvPr id="71787" name="Rectangle 107"/>
              <p:cNvSpPr>
                <a:spLocks noChangeArrowheads="1"/>
              </p:cNvSpPr>
              <p:nvPr/>
            </p:nvSpPr>
            <p:spPr bwMode="auto">
              <a:xfrm>
                <a:off x="5730" y="4770"/>
                <a:ext cx="398" cy="20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86" name="Rectangle 106"/>
              <p:cNvSpPr>
                <a:spLocks noChangeArrowheads="1"/>
              </p:cNvSpPr>
              <p:nvPr/>
            </p:nvSpPr>
            <p:spPr bwMode="auto">
              <a:xfrm>
                <a:off x="5730" y="4770"/>
                <a:ext cx="398" cy="204"/>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82" name="Group 102"/>
            <p:cNvGrpSpPr>
              <a:grpSpLocks/>
            </p:cNvGrpSpPr>
            <p:nvPr/>
          </p:nvGrpSpPr>
          <p:grpSpPr bwMode="auto">
            <a:xfrm>
              <a:off x="4487" y="4764"/>
              <a:ext cx="398" cy="205"/>
              <a:chOff x="4487" y="4764"/>
              <a:chExt cx="398" cy="205"/>
            </a:xfrm>
          </p:grpSpPr>
          <p:sp>
            <p:nvSpPr>
              <p:cNvPr id="71784" name="Rectangle 104"/>
              <p:cNvSpPr>
                <a:spLocks noChangeArrowheads="1"/>
              </p:cNvSpPr>
              <p:nvPr/>
            </p:nvSpPr>
            <p:spPr bwMode="auto">
              <a:xfrm>
                <a:off x="4487" y="4764"/>
                <a:ext cx="398" cy="20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83" name="Rectangle 103"/>
              <p:cNvSpPr>
                <a:spLocks noChangeArrowheads="1"/>
              </p:cNvSpPr>
              <p:nvPr/>
            </p:nvSpPr>
            <p:spPr bwMode="auto">
              <a:xfrm>
                <a:off x="4487" y="4764"/>
                <a:ext cx="398" cy="205"/>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79" name="Group 99"/>
            <p:cNvGrpSpPr>
              <a:grpSpLocks/>
            </p:cNvGrpSpPr>
            <p:nvPr/>
          </p:nvGrpSpPr>
          <p:grpSpPr bwMode="auto">
            <a:xfrm>
              <a:off x="93" y="7802"/>
              <a:ext cx="3013" cy="978"/>
              <a:chOff x="93" y="7802"/>
              <a:chExt cx="3013" cy="978"/>
            </a:xfrm>
          </p:grpSpPr>
          <p:sp>
            <p:nvSpPr>
              <p:cNvPr id="71781" name="Rectangle 101"/>
              <p:cNvSpPr>
                <a:spLocks noChangeArrowheads="1"/>
              </p:cNvSpPr>
              <p:nvPr/>
            </p:nvSpPr>
            <p:spPr bwMode="auto">
              <a:xfrm>
                <a:off x="93" y="7802"/>
                <a:ext cx="3013" cy="97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80" name="Rectangle 100"/>
              <p:cNvSpPr>
                <a:spLocks noChangeArrowheads="1"/>
              </p:cNvSpPr>
              <p:nvPr/>
            </p:nvSpPr>
            <p:spPr bwMode="auto">
              <a:xfrm>
                <a:off x="93" y="7802"/>
                <a:ext cx="3013" cy="978"/>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778" name="Rectangle 98"/>
            <p:cNvSpPr>
              <a:spLocks noChangeArrowheads="1"/>
            </p:cNvSpPr>
            <p:nvPr/>
          </p:nvSpPr>
          <p:spPr bwMode="auto">
            <a:xfrm>
              <a:off x="196" y="7853"/>
              <a:ext cx="9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77" name="Rectangle 97"/>
            <p:cNvSpPr>
              <a:spLocks noChangeArrowheads="1"/>
            </p:cNvSpPr>
            <p:nvPr/>
          </p:nvSpPr>
          <p:spPr bwMode="auto">
            <a:xfrm>
              <a:off x="272" y="7853"/>
              <a:ext cx="9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76" name="Rectangle 96"/>
            <p:cNvSpPr>
              <a:spLocks noChangeArrowheads="1"/>
            </p:cNvSpPr>
            <p:nvPr/>
          </p:nvSpPr>
          <p:spPr bwMode="auto">
            <a:xfrm>
              <a:off x="349" y="7853"/>
              <a:ext cx="292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Examination for consumption of alcohol: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75" name="Rectangle 95"/>
            <p:cNvSpPr>
              <a:spLocks noChangeArrowheads="1"/>
            </p:cNvSpPr>
            <p:nvPr/>
          </p:nvSpPr>
          <p:spPr bwMode="auto">
            <a:xfrm>
              <a:off x="2888" y="785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74" name="Rectangle 94"/>
            <p:cNvSpPr>
              <a:spLocks noChangeArrowheads="1"/>
            </p:cNvSpPr>
            <p:nvPr/>
          </p:nvSpPr>
          <p:spPr bwMode="auto">
            <a:xfrm>
              <a:off x="196" y="8064"/>
              <a:ext cx="109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Breath smelling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73" name="Rectangle 93"/>
            <p:cNvSpPr>
              <a:spLocks noChangeArrowheads="1"/>
            </p:cNvSpPr>
            <p:nvPr/>
          </p:nvSpPr>
          <p:spPr bwMode="auto">
            <a:xfrm>
              <a:off x="1176" y="8064"/>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72" name="Rectangle 92"/>
            <p:cNvSpPr>
              <a:spLocks noChangeArrowheads="1"/>
            </p:cNvSpPr>
            <p:nvPr/>
          </p:nvSpPr>
          <p:spPr bwMode="auto">
            <a:xfrm>
              <a:off x="196" y="8273"/>
              <a:ext cx="114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Under influence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71" name="Rectangle 91"/>
            <p:cNvSpPr>
              <a:spLocks noChangeArrowheads="1"/>
            </p:cNvSpPr>
            <p:nvPr/>
          </p:nvSpPr>
          <p:spPr bwMode="auto">
            <a:xfrm>
              <a:off x="1205" y="827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70" name="Rectangle 90"/>
            <p:cNvSpPr>
              <a:spLocks noChangeArrowheads="1"/>
            </p:cNvSpPr>
            <p:nvPr/>
          </p:nvSpPr>
          <p:spPr bwMode="auto">
            <a:xfrm>
              <a:off x="196" y="8485"/>
              <a:ext cx="135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No clinical features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69" name="Rectangle 89"/>
            <p:cNvSpPr>
              <a:spLocks noChangeArrowheads="1"/>
            </p:cNvSpPr>
            <p:nvPr/>
          </p:nvSpPr>
          <p:spPr bwMode="auto">
            <a:xfrm>
              <a:off x="2236" y="848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766" name="Group 86"/>
            <p:cNvGrpSpPr>
              <a:grpSpLocks/>
            </p:cNvGrpSpPr>
            <p:nvPr/>
          </p:nvGrpSpPr>
          <p:grpSpPr bwMode="auto">
            <a:xfrm>
              <a:off x="1629" y="8095"/>
              <a:ext cx="324" cy="167"/>
              <a:chOff x="1629" y="8095"/>
              <a:chExt cx="324" cy="167"/>
            </a:xfrm>
          </p:grpSpPr>
          <p:sp>
            <p:nvSpPr>
              <p:cNvPr id="71768" name="Rectangle 88"/>
              <p:cNvSpPr>
                <a:spLocks noChangeArrowheads="1"/>
              </p:cNvSpPr>
              <p:nvPr/>
            </p:nvSpPr>
            <p:spPr bwMode="auto">
              <a:xfrm>
                <a:off x="1629" y="8095"/>
                <a:ext cx="324" cy="1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67" name="Rectangle 87"/>
              <p:cNvSpPr>
                <a:spLocks noChangeArrowheads="1"/>
              </p:cNvSpPr>
              <p:nvPr/>
            </p:nvSpPr>
            <p:spPr bwMode="auto">
              <a:xfrm>
                <a:off x="1629" y="8095"/>
                <a:ext cx="324" cy="167"/>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63" name="Group 83"/>
            <p:cNvGrpSpPr>
              <a:grpSpLocks/>
            </p:cNvGrpSpPr>
            <p:nvPr/>
          </p:nvGrpSpPr>
          <p:grpSpPr bwMode="auto">
            <a:xfrm>
              <a:off x="1634" y="8315"/>
              <a:ext cx="314" cy="167"/>
              <a:chOff x="1634" y="8315"/>
              <a:chExt cx="314" cy="167"/>
            </a:xfrm>
          </p:grpSpPr>
          <p:sp>
            <p:nvSpPr>
              <p:cNvPr id="71765" name="Rectangle 85"/>
              <p:cNvSpPr>
                <a:spLocks noChangeArrowheads="1"/>
              </p:cNvSpPr>
              <p:nvPr/>
            </p:nvSpPr>
            <p:spPr bwMode="auto">
              <a:xfrm>
                <a:off x="1634" y="8315"/>
                <a:ext cx="314" cy="1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64" name="Rectangle 84"/>
              <p:cNvSpPr>
                <a:spLocks noChangeArrowheads="1"/>
              </p:cNvSpPr>
              <p:nvPr/>
            </p:nvSpPr>
            <p:spPr bwMode="auto">
              <a:xfrm>
                <a:off x="1634" y="8315"/>
                <a:ext cx="314" cy="167"/>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762" name="Rectangle 82"/>
            <p:cNvSpPr>
              <a:spLocks noChangeArrowheads="1"/>
            </p:cNvSpPr>
            <p:nvPr/>
          </p:nvSpPr>
          <p:spPr bwMode="auto">
            <a:xfrm>
              <a:off x="1738" y="836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759" name="Group 79"/>
            <p:cNvGrpSpPr>
              <a:grpSpLocks/>
            </p:cNvGrpSpPr>
            <p:nvPr/>
          </p:nvGrpSpPr>
          <p:grpSpPr bwMode="auto">
            <a:xfrm>
              <a:off x="1634" y="8528"/>
              <a:ext cx="324" cy="159"/>
              <a:chOff x="1634" y="8528"/>
              <a:chExt cx="324" cy="159"/>
            </a:xfrm>
          </p:grpSpPr>
          <p:sp>
            <p:nvSpPr>
              <p:cNvPr id="71761" name="Rectangle 81"/>
              <p:cNvSpPr>
                <a:spLocks noChangeArrowheads="1"/>
              </p:cNvSpPr>
              <p:nvPr/>
            </p:nvSpPr>
            <p:spPr bwMode="auto">
              <a:xfrm>
                <a:off x="1634" y="8528"/>
                <a:ext cx="324" cy="15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60" name="Rectangle 80"/>
              <p:cNvSpPr>
                <a:spLocks noChangeArrowheads="1"/>
              </p:cNvSpPr>
              <p:nvPr/>
            </p:nvSpPr>
            <p:spPr bwMode="auto">
              <a:xfrm>
                <a:off x="1634" y="8528"/>
                <a:ext cx="324" cy="159"/>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56" name="Group 76"/>
            <p:cNvGrpSpPr>
              <a:grpSpLocks/>
            </p:cNvGrpSpPr>
            <p:nvPr/>
          </p:nvGrpSpPr>
          <p:grpSpPr bwMode="auto">
            <a:xfrm>
              <a:off x="3191" y="7802"/>
              <a:ext cx="3014" cy="978"/>
              <a:chOff x="3191" y="7802"/>
              <a:chExt cx="3014" cy="978"/>
            </a:xfrm>
          </p:grpSpPr>
          <p:sp>
            <p:nvSpPr>
              <p:cNvPr id="71758" name="Rectangle 78"/>
              <p:cNvSpPr>
                <a:spLocks noChangeArrowheads="1"/>
              </p:cNvSpPr>
              <p:nvPr/>
            </p:nvSpPr>
            <p:spPr bwMode="auto">
              <a:xfrm>
                <a:off x="3191" y="7802"/>
                <a:ext cx="3014" cy="97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57" name="Rectangle 77"/>
              <p:cNvSpPr>
                <a:spLocks noChangeArrowheads="1"/>
              </p:cNvSpPr>
              <p:nvPr/>
            </p:nvSpPr>
            <p:spPr bwMode="auto">
              <a:xfrm>
                <a:off x="3191" y="7802"/>
                <a:ext cx="3014" cy="978"/>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755" name="Rectangle 75"/>
            <p:cNvSpPr>
              <a:spLocks noChangeArrowheads="1"/>
            </p:cNvSpPr>
            <p:nvPr/>
          </p:nvSpPr>
          <p:spPr bwMode="auto">
            <a:xfrm>
              <a:off x="3295" y="7853"/>
              <a:ext cx="18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54" name="Rectangle 74"/>
            <p:cNvSpPr>
              <a:spLocks noChangeArrowheads="1"/>
            </p:cNvSpPr>
            <p:nvPr/>
          </p:nvSpPr>
          <p:spPr bwMode="auto">
            <a:xfrm>
              <a:off x="3449" y="7853"/>
              <a:ext cx="186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Examination for consump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53" name="Rectangle 73"/>
            <p:cNvSpPr>
              <a:spLocks noChangeArrowheads="1"/>
            </p:cNvSpPr>
            <p:nvPr/>
          </p:nvSpPr>
          <p:spPr bwMode="auto">
            <a:xfrm>
              <a:off x="5074" y="7853"/>
              <a:ext cx="46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tion of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52" name="Rectangle 72"/>
            <p:cNvSpPr>
              <a:spLocks noChangeArrowheads="1"/>
            </p:cNvSpPr>
            <p:nvPr/>
          </p:nvSpPr>
          <p:spPr bwMode="auto">
            <a:xfrm>
              <a:off x="5508" y="7853"/>
              <a:ext cx="37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drugs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51" name="Rectangle 71"/>
            <p:cNvSpPr>
              <a:spLocks noChangeArrowheads="1"/>
            </p:cNvSpPr>
            <p:nvPr/>
          </p:nvSpPr>
          <p:spPr bwMode="auto">
            <a:xfrm>
              <a:off x="5846" y="7853"/>
              <a:ext cx="43" cy="4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50" name="Rectangle 70"/>
            <p:cNvSpPr>
              <a:spLocks noChangeArrowheads="1"/>
            </p:cNvSpPr>
            <p:nvPr/>
          </p:nvSpPr>
          <p:spPr bwMode="auto">
            <a:xfrm>
              <a:off x="5885" y="785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49" name="Rectangle 69"/>
            <p:cNvSpPr>
              <a:spLocks noChangeArrowheads="1"/>
            </p:cNvSpPr>
            <p:nvPr/>
          </p:nvSpPr>
          <p:spPr bwMode="auto">
            <a:xfrm>
              <a:off x="3295" y="8064"/>
              <a:ext cx="73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Consumed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48" name="Rectangle 68"/>
            <p:cNvSpPr>
              <a:spLocks noChangeArrowheads="1"/>
            </p:cNvSpPr>
            <p:nvPr/>
          </p:nvSpPr>
          <p:spPr bwMode="auto">
            <a:xfrm>
              <a:off x="3941" y="8064"/>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47" name="Rectangle 67"/>
            <p:cNvSpPr>
              <a:spLocks noChangeArrowheads="1"/>
            </p:cNvSpPr>
            <p:nvPr/>
          </p:nvSpPr>
          <p:spPr bwMode="auto">
            <a:xfrm>
              <a:off x="3295" y="8273"/>
              <a:ext cx="114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Under influence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46" name="Rectangle 66"/>
            <p:cNvSpPr>
              <a:spLocks noChangeArrowheads="1"/>
            </p:cNvSpPr>
            <p:nvPr/>
          </p:nvSpPr>
          <p:spPr bwMode="auto">
            <a:xfrm>
              <a:off x="4305" y="827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45" name="Rectangle 65"/>
            <p:cNvSpPr>
              <a:spLocks noChangeArrowheads="1"/>
            </p:cNvSpPr>
            <p:nvPr/>
          </p:nvSpPr>
          <p:spPr bwMode="auto">
            <a:xfrm>
              <a:off x="3295" y="8485"/>
              <a:ext cx="135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No clinical features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44" name="Rectangle 64"/>
            <p:cNvSpPr>
              <a:spLocks noChangeArrowheads="1"/>
            </p:cNvSpPr>
            <p:nvPr/>
          </p:nvSpPr>
          <p:spPr bwMode="auto">
            <a:xfrm>
              <a:off x="5335" y="8485"/>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741" name="Group 61"/>
            <p:cNvGrpSpPr>
              <a:grpSpLocks/>
            </p:cNvGrpSpPr>
            <p:nvPr/>
          </p:nvGrpSpPr>
          <p:grpSpPr bwMode="auto">
            <a:xfrm>
              <a:off x="4736" y="8099"/>
              <a:ext cx="324" cy="167"/>
              <a:chOff x="4736" y="8099"/>
              <a:chExt cx="324" cy="167"/>
            </a:xfrm>
          </p:grpSpPr>
          <p:sp>
            <p:nvSpPr>
              <p:cNvPr id="71743" name="Rectangle 63"/>
              <p:cNvSpPr>
                <a:spLocks noChangeArrowheads="1"/>
              </p:cNvSpPr>
              <p:nvPr/>
            </p:nvSpPr>
            <p:spPr bwMode="auto">
              <a:xfrm>
                <a:off x="4736" y="8099"/>
                <a:ext cx="324" cy="1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42" name="Rectangle 62"/>
              <p:cNvSpPr>
                <a:spLocks noChangeArrowheads="1"/>
              </p:cNvSpPr>
              <p:nvPr/>
            </p:nvSpPr>
            <p:spPr bwMode="auto">
              <a:xfrm>
                <a:off x="4736" y="8099"/>
                <a:ext cx="324" cy="167"/>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38" name="Group 58"/>
            <p:cNvGrpSpPr>
              <a:grpSpLocks/>
            </p:cNvGrpSpPr>
            <p:nvPr/>
          </p:nvGrpSpPr>
          <p:grpSpPr bwMode="auto">
            <a:xfrm>
              <a:off x="4741" y="8319"/>
              <a:ext cx="314" cy="166"/>
              <a:chOff x="4741" y="8319"/>
              <a:chExt cx="314" cy="166"/>
            </a:xfrm>
          </p:grpSpPr>
          <p:sp>
            <p:nvSpPr>
              <p:cNvPr id="71740" name="Rectangle 60"/>
              <p:cNvSpPr>
                <a:spLocks noChangeArrowheads="1"/>
              </p:cNvSpPr>
              <p:nvPr/>
            </p:nvSpPr>
            <p:spPr bwMode="auto">
              <a:xfrm>
                <a:off x="4741" y="8319"/>
                <a:ext cx="314" cy="1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39" name="Rectangle 59"/>
              <p:cNvSpPr>
                <a:spLocks noChangeArrowheads="1"/>
              </p:cNvSpPr>
              <p:nvPr/>
            </p:nvSpPr>
            <p:spPr bwMode="auto">
              <a:xfrm>
                <a:off x="4741" y="8319"/>
                <a:ext cx="314" cy="166"/>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737" name="Rectangle 57"/>
            <p:cNvSpPr>
              <a:spLocks noChangeArrowheads="1"/>
            </p:cNvSpPr>
            <p:nvPr/>
          </p:nvSpPr>
          <p:spPr bwMode="auto">
            <a:xfrm>
              <a:off x="4845" y="837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734" name="Group 54"/>
            <p:cNvGrpSpPr>
              <a:grpSpLocks/>
            </p:cNvGrpSpPr>
            <p:nvPr/>
          </p:nvGrpSpPr>
          <p:grpSpPr bwMode="auto">
            <a:xfrm>
              <a:off x="4741" y="8531"/>
              <a:ext cx="323" cy="160"/>
              <a:chOff x="4741" y="8531"/>
              <a:chExt cx="323" cy="160"/>
            </a:xfrm>
          </p:grpSpPr>
          <p:sp>
            <p:nvSpPr>
              <p:cNvPr id="71736" name="Rectangle 56"/>
              <p:cNvSpPr>
                <a:spLocks noChangeArrowheads="1"/>
              </p:cNvSpPr>
              <p:nvPr/>
            </p:nvSpPr>
            <p:spPr bwMode="auto">
              <a:xfrm>
                <a:off x="4741" y="8531"/>
                <a:ext cx="323" cy="1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35" name="Rectangle 55"/>
              <p:cNvSpPr>
                <a:spLocks noChangeArrowheads="1"/>
              </p:cNvSpPr>
              <p:nvPr/>
            </p:nvSpPr>
            <p:spPr bwMode="auto">
              <a:xfrm>
                <a:off x="4741" y="8531"/>
                <a:ext cx="323" cy="160"/>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31" name="Group 51"/>
            <p:cNvGrpSpPr>
              <a:grpSpLocks/>
            </p:cNvGrpSpPr>
            <p:nvPr/>
          </p:nvGrpSpPr>
          <p:grpSpPr bwMode="auto">
            <a:xfrm>
              <a:off x="104" y="8797"/>
              <a:ext cx="6091" cy="1332"/>
              <a:chOff x="104" y="8797"/>
              <a:chExt cx="6091" cy="1332"/>
            </a:xfrm>
          </p:grpSpPr>
          <p:sp>
            <p:nvSpPr>
              <p:cNvPr id="71733" name="Rectangle 53"/>
              <p:cNvSpPr>
                <a:spLocks noChangeArrowheads="1"/>
              </p:cNvSpPr>
              <p:nvPr/>
            </p:nvSpPr>
            <p:spPr bwMode="auto">
              <a:xfrm>
                <a:off x="104" y="8797"/>
                <a:ext cx="6091" cy="13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32" name="Rectangle 52"/>
              <p:cNvSpPr>
                <a:spLocks noChangeArrowheads="1"/>
              </p:cNvSpPr>
              <p:nvPr/>
            </p:nvSpPr>
            <p:spPr bwMode="auto">
              <a:xfrm>
                <a:off x="104" y="8797"/>
                <a:ext cx="6091" cy="1332"/>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1730" name="Rectangle 50"/>
            <p:cNvSpPr>
              <a:spLocks noChangeArrowheads="1"/>
            </p:cNvSpPr>
            <p:nvPr/>
          </p:nvSpPr>
          <p:spPr bwMode="auto">
            <a:xfrm>
              <a:off x="207" y="8849"/>
              <a:ext cx="22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18.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9" name="Rectangle 49"/>
            <p:cNvSpPr>
              <a:spLocks noChangeArrowheads="1"/>
            </p:cNvSpPr>
            <p:nvPr/>
          </p:nvSpPr>
          <p:spPr bwMode="auto">
            <a:xfrm>
              <a:off x="432" y="8849"/>
              <a:ext cx="166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Findings of examination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8" name="Rectangle 48"/>
            <p:cNvSpPr>
              <a:spLocks noChangeArrowheads="1"/>
            </p:cNvSpPr>
            <p:nvPr/>
          </p:nvSpPr>
          <p:spPr bwMode="auto">
            <a:xfrm>
              <a:off x="1914" y="8849"/>
              <a:ext cx="57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for alleg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7" name="Rectangle 47"/>
            <p:cNvSpPr>
              <a:spLocks noChangeArrowheads="1"/>
            </p:cNvSpPr>
            <p:nvPr/>
          </p:nvSpPr>
          <p:spPr bwMode="auto">
            <a:xfrm>
              <a:off x="2410" y="8849"/>
              <a:ext cx="117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ed sexual assault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6" name="Rectangle 46"/>
            <p:cNvSpPr>
              <a:spLocks noChangeArrowheads="1"/>
            </p:cNvSpPr>
            <p:nvPr/>
          </p:nvSpPr>
          <p:spPr bwMode="auto">
            <a:xfrm>
              <a:off x="3436" y="884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5" name="Rectangle 45"/>
            <p:cNvSpPr>
              <a:spLocks noChangeArrowheads="1"/>
            </p:cNvSpPr>
            <p:nvPr/>
          </p:nvSpPr>
          <p:spPr bwMode="auto">
            <a:xfrm>
              <a:off x="207" y="9033"/>
              <a:ext cx="15" cy="28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4" name="Rectangle 44"/>
            <p:cNvSpPr>
              <a:spLocks noChangeArrowheads="1"/>
            </p:cNvSpPr>
            <p:nvPr/>
          </p:nvSpPr>
          <p:spPr bwMode="auto">
            <a:xfrm>
              <a:off x="393" y="9033"/>
              <a:ext cx="15" cy="28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3" name="Rectangle 43"/>
            <p:cNvSpPr>
              <a:spLocks noChangeArrowheads="1"/>
            </p:cNvSpPr>
            <p:nvPr/>
          </p:nvSpPr>
          <p:spPr bwMode="auto">
            <a:xfrm>
              <a:off x="207" y="9097"/>
              <a:ext cx="78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Features of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2" name="Rectangle 42"/>
            <p:cNvSpPr>
              <a:spLocks noChangeArrowheads="1"/>
            </p:cNvSpPr>
            <p:nvPr/>
          </p:nvSpPr>
          <p:spPr bwMode="auto">
            <a:xfrm>
              <a:off x="929" y="9097"/>
              <a:ext cx="84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penetration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1" name="Rectangle 41"/>
            <p:cNvSpPr>
              <a:spLocks noChangeArrowheads="1"/>
            </p:cNvSpPr>
            <p:nvPr/>
          </p:nvSpPr>
          <p:spPr bwMode="auto">
            <a:xfrm>
              <a:off x="1650" y="909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20" name="Rectangle 40"/>
            <p:cNvSpPr>
              <a:spLocks noChangeArrowheads="1"/>
            </p:cNvSpPr>
            <p:nvPr/>
          </p:nvSpPr>
          <p:spPr bwMode="auto">
            <a:xfrm>
              <a:off x="1683" y="9097"/>
              <a:ext cx="78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of genitalia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9" name="Rectangle 39"/>
            <p:cNvSpPr>
              <a:spLocks noChangeArrowheads="1"/>
            </p:cNvSpPr>
            <p:nvPr/>
          </p:nvSpPr>
          <p:spPr bwMode="auto">
            <a:xfrm>
              <a:off x="2361" y="909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8" name="Rectangle 38"/>
            <p:cNvSpPr>
              <a:spLocks noChangeArrowheads="1"/>
            </p:cNvSpPr>
            <p:nvPr/>
          </p:nvSpPr>
          <p:spPr bwMode="auto">
            <a:xfrm>
              <a:off x="2395" y="9097"/>
              <a:ext cx="9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were present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7" name="Rectangle 37"/>
            <p:cNvSpPr>
              <a:spLocks noChangeArrowheads="1"/>
            </p:cNvSpPr>
            <p:nvPr/>
          </p:nvSpPr>
          <p:spPr bwMode="auto">
            <a:xfrm>
              <a:off x="3202" y="909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6" name="Rectangle 36"/>
            <p:cNvSpPr>
              <a:spLocks noChangeArrowheads="1"/>
            </p:cNvSpPr>
            <p:nvPr/>
          </p:nvSpPr>
          <p:spPr bwMode="auto">
            <a:xfrm>
              <a:off x="207" y="9280"/>
              <a:ext cx="340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Features consistent with intra labial penetration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5" name="Rectangle 35"/>
            <p:cNvSpPr>
              <a:spLocks noChangeArrowheads="1"/>
            </p:cNvSpPr>
            <p:nvPr/>
          </p:nvSpPr>
          <p:spPr bwMode="auto">
            <a:xfrm>
              <a:off x="3167" y="9280"/>
              <a:ext cx="36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were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4" name="Rectangle 34"/>
            <p:cNvSpPr>
              <a:spLocks noChangeArrowheads="1"/>
            </p:cNvSpPr>
            <p:nvPr/>
          </p:nvSpPr>
          <p:spPr bwMode="auto">
            <a:xfrm>
              <a:off x="3507" y="9280"/>
              <a:ext cx="54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present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3" name="Rectangle 33"/>
            <p:cNvSpPr>
              <a:spLocks noChangeArrowheads="1"/>
            </p:cNvSpPr>
            <p:nvPr/>
          </p:nvSpPr>
          <p:spPr bwMode="auto">
            <a:xfrm>
              <a:off x="3974" y="9280"/>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2" name="Rectangle 32"/>
            <p:cNvSpPr>
              <a:spLocks noChangeArrowheads="1"/>
            </p:cNvSpPr>
            <p:nvPr/>
          </p:nvSpPr>
          <p:spPr bwMode="auto">
            <a:xfrm>
              <a:off x="207" y="9463"/>
              <a:ext cx="393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Features consistent with anal penetration were present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1" name="Rectangle 31"/>
            <p:cNvSpPr>
              <a:spLocks noChangeArrowheads="1"/>
            </p:cNvSpPr>
            <p:nvPr/>
          </p:nvSpPr>
          <p:spPr bwMode="auto">
            <a:xfrm>
              <a:off x="3586" y="9463"/>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10" name="Rectangle 30"/>
            <p:cNvSpPr>
              <a:spLocks noChangeArrowheads="1"/>
            </p:cNvSpPr>
            <p:nvPr/>
          </p:nvSpPr>
          <p:spPr bwMode="auto">
            <a:xfrm>
              <a:off x="207" y="9646"/>
              <a:ext cx="391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Features consistent with oral penetration were present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9" name="Rectangle 29"/>
            <p:cNvSpPr>
              <a:spLocks noChangeArrowheads="1"/>
            </p:cNvSpPr>
            <p:nvPr/>
          </p:nvSpPr>
          <p:spPr bwMode="auto">
            <a:xfrm>
              <a:off x="3566" y="964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8" name="Rectangle 28"/>
            <p:cNvSpPr>
              <a:spLocks noChangeArrowheads="1"/>
            </p:cNvSpPr>
            <p:nvPr/>
          </p:nvSpPr>
          <p:spPr bwMode="auto">
            <a:xfrm>
              <a:off x="3631" y="964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7" name="Rectangle 27"/>
            <p:cNvSpPr>
              <a:spLocks noChangeArrowheads="1"/>
            </p:cNvSpPr>
            <p:nvPr/>
          </p:nvSpPr>
          <p:spPr bwMode="auto">
            <a:xfrm>
              <a:off x="4121" y="964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6" name="Rectangle 26"/>
            <p:cNvSpPr>
              <a:spLocks noChangeArrowheads="1"/>
            </p:cNvSpPr>
            <p:nvPr/>
          </p:nvSpPr>
          <p:spPr bwMode="auto">
            <a:xfrm>
              <a:off x="207" y="9829"/>
              <a:ext cx="840"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No medicall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5" name="Rectangle 25"/>
            <p:cNvSpPr>
              <a:spLocks noChangeArrowheads="1"/>
            </p:cNvSpPr>
            <p:nvPr/>
          </p:nvSpPr>
          <p:spPr bwMode="auto">
            <a:xfrm>
              <a:off x="928" y="9829"/>
              <a:ext cx="475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y detectable sings can be anticipated according to the given history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4" name="Rectangle 24"/>
            <p:cNvSpPr>
              <a:spLocks noChangeArrowheads="1"/>
            </p:cNvSpPr>
            <p:nvPr/>
          </p:nvSpPr>
          <p:spPr bwMode="auto">
            <a:xfrm>
              <a:off x="4999" y="98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3" name="Rectangle 23"/>
            <p:cNvSpPr>
              <a:spLocks noChangeArrowheads="1"/>
            </p:cNvSpPr>
            <p:nvPr/>
          </p:nvSpPr>
          <p:spPr bwMode="auto">
            <a:xfrm>
              <a:off x="5099" y="9829"/>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2" name="Rectangle 22"/>
            <p:cNvSpPr>
              <a:spLocks noChangeArrowheads="1"/>
            </p:cNvSpPr>
            <p:nvPr/>
          </p:nvSpPr>
          <p:spPr bwMode="auto">
            <a:xfrm>
              <a:off x="207" y="1001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1" name="Rectangle 21"/>
            <p:cNvSpPr>
              <a:spLocks noChangeArrowheads="1"/>
            </p:cNvSpPr>
            <p:nvPr/>
          </p:nvSpPr>
          <p:spPr bwMode="auto">
            <a:xfrm>
              <a:off x="393" y="1001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00" name="Rectangle 20"/>
            <p:cNvSpPr>
              <a:spLocks noChangeArrowheads="1"/>
            </p:cNvSpPr>
            <p:nvPr/>
          </p:nvSpPr>
          <p:spPr bwMode="auto">
            <a:xfrm>
              <a:off x="460" y="10011"/>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699" name="Rectangle 19"/>
            <p:cNvSpPr>
              <a:spLocks noChangeArrowheads="1"/>
            </p:cNvSpPr>
            <p:nvPr/>
          </p:nvSpPr>
          <p:spPr bwMode="auto">
            <a:xfrm>
              <a:off x="207" y="10286"/>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698" name="Rectangle 18"/>
            <p:cNvSpPr>
              <a:spLocks noChangeArrowheads="1"/>
            </p:cNvSpPr>
            <p:nvPr/>
          </p:nvSpPr>
          <p:spPr bwMode="auto">
            <a:xfrm>
              <a:off x="207" y="1046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697" name="Rectangle 17"/>
            <p:cNvSpPr>
              <a:spLocks noChangeArrowheads="1"/>
            </p:cNvSpPr>
            <p:nvPr/>
          </p:nvSpPr>
          <p:spPr bwMode="auto">
            <a:xfrm>
              <a:off x="393" y="10467"/>
              <a:ext cx="45" cy="42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1694" name="Group 14"/>
            <p:cNvGrpSpPr>
              <a:grpSpLocks/>
            </p:cNvGrpSpPr>
            <p:nvPr/>
          </p:nvGrpSpPr>
          <p:grpSpPr bwMode="auto">
            <a:xfrm>
              <a:off x="5306" y="9031"/>
              <a:ext cx="212" cy="168"/>
              <a:chOff x="5306" y="9031"/>
              <a:chExt cx="212" cy="168"/>
            </a:xfrm>
          </p:grpSpPr>
          <p:sp>
            <p:nvSpPr>
              <p:cNvPr id="71696" name="Rectangle 16"/>
              <p:cNvSpPr>
                <a:spLocks noChangeArrowheads="1"/>
              </p:cNvSpPr>
              <p:nvPr/>
            </p:nvSpPr>
            <p:spPr bwMode="auto">
              <a:xfrm>
                <a:off x="5306" y="9031"/>
                <a:ext cx="212" cy="16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695" name="Rectangle 15"/>
              <p:cNvSpPr>
                <a:spLocks noChangeArrowheads="1"/>
              </p:cNvSpPr>
              <p:nvPr/>
            </p:nvSpPr>
            <p:spPr bwMode="auto">
              <a:xfrm>
                <a:off x="5306" y="9031"/>
                <a:ext cx="212" cy="168"/>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691" name="Group 11"/>
            <p:cNvGrpSpPr>
              <a:grpSpLocks/>
            </p:cNvGrpSpPr>
            <p:nvPr/>
          </p:nvGrpSpPr>
          <p:grpSpPr bwMode="auto">
            <a:xfrm>
              <a:off x="5306" y="9440"/>
              <a:ext cx="212" cy="168"/>
              <a:chOff x="5306" y="9440"/>
              <a:chExt cx="212" cy="168"/>
            </a:xfrm>
          </p:grpSpPr>
          <p:sp>
            <p:nvSpPr>
              <p:cNvPr id="71693" name="Rectangle 13"/>
              <p:cNvSpPr>
                <a:spLocks noChangeArrowheads="1"/>
              </p:cNvSpPr>
              <p:nvPr/>
            </p:nvSpPr>
            <p:spPr bwMode="auto">
              <a:xfrm>
                <a:off x="5306" y="9440"/>
                <a:ext cx="212" cy="16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692" name="Rectangle 12"/>
              <p:cNvSpPr>
                <a:spLocks noChangeArrowheads="1"/>
              </p:cNvSpPr>
              <p:nvPr/>
            </p:nvSpPr>
            <p:spPr bwMode="auto">
              <a:xfrm>
                <a:off x="5306" y="9440"/>
                <a:ext cx="212" cy="168"/>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688" name="Group 8"/>
            <p:cNvGrpSpPr>
              <a:grpSpLocks/>
            </p:cNvGrpSpPr>
            <p:nvPr/>
          </p:nvGrpSpPr>
          <p:grpSpPr bwMode="auto">
            <a:xfrm>
              <a:off x="5306" y="9636"/>
              <a:ext cx="212" cy="168"/>
              <a:chOff x="5306" y="9636"/>
              <a:chExt cx="212" cy="168"/>
            </a:xfrm>
          </p:grpSpPr>
          <p:sp>
            <p:nvSpPr>
              <p:cNvPr id="71690" name="Rectangle 10"/>
              <p:cNvSpPr>
                <a:spLocks noChangeArrowheads="1"/>
              </p:cNvSpPr>
              <p:nvPr/>
            </p:nvSpPr>
            <p:spPr bwMode="auto">
              <a:xfrm>
                <a:off x="5306" y="9636"/>
                <a:ext cx="212" cy="16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689" name="Rectangle 9"/>
              <p:cNvSpPr>
                <a:spLocks noChangeArrowheads="1"/>
              </p:cNvSpPr>
              <p:nvPr/>
            </p:nvSpPr>
            <p:spPr bwMode="auto">
              <a:xfrm>
                <a:off x="5306" y="9636"/>
                <a:ext cx="212" cy="168"/>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685" name="Group 5"/>
            <p:cNvGrpSpPr>
              <a:grpSpLocks/>
            </p:cNvGrpSpPr>
            <p:nvPr/>
          </p:nvGrpSpPr>
          <p:grpSpPr bwMode="auto">
            <a:xfrm>
              <a:off x="5306" y="9236"/>
              <a:ext cx="212" cy="168"/>
              <a:chOff x="5306" y="9236"/>
              <a:chExt cx="212" cy="168"/>
            </a:xfrm>
          </p:grpSpPr>
          <p:sp>
            <p:nvSpPr>
              <p:cNvPr id="71687" name="Rectangle 7"/>
              <p:cNvSpPr>
                <a:spLocks noChangeArrowheads="1"/>
              </p:cNvSpPr>
              <p:nvPr/>
            </p:nvSpPr>
            <p:spPr bwMode="auto">
              <a:xfrm>
                <a:off x="5306" y="9236"/>
                <a:ext cx="212" cy="16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686" name="Rectangle 6"/>
              <p:cNvSpPr>
                <a:spLocks noChangeArrowheads="1"/>
              </p:cNvSpPr>
              <p:nvPr/>
            </p:nvSpPr>
            <p:spPr bwMode="auto">
              <a:xfrm>
                <a:off x="5306" y="9236"/>
                <a:ext cx="212" cy="168"/>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682" name="Group 2"/>
            <p:cNvGrpSpPr>
              <a:grpSpLocks/>
            </p:cNvGrpSpPr>
            <p:nvPr/>
          </p:nvGrpSpPr>
          <p:grpSpPr bwMode="auto">
            <a:xfrm>
              <a:off x="5306" y="9850"/>
              <a:ext cx="212" cy="168"/>
              <a:chOff x="5306" y="9850"/>
              <a:chExt cx="212" cy="168"/>
            </a:xfrm>
          </p:grpSpPr>
          <p:sp>
            <p:nvSpPr>
              <p:cNvPr id="71684" name="Rectangle 4"/>
              <p:cNvSpPr>
                <a:spLocks noChangeArrowheads="1"/>
              </p:cNvSpPr>
              <p:nvPr/>
            </p:nvSpPr>
            <p:spPr bwMode="auto">
              <a:xfrm>
                <a:off x="5306" y="9850"/>
                <a:ext cx="212" cy="16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683" name="Rectangle 3"/>
              <p:cNvSpPr>
                <a:spLocks noChangeArrowheads="1"/>
              </p:cNvSpPr>
              <p:nvPr/>
            </p:nvSpPr>
            <p:spPr bwMode="auto">
              <a:xfrm>
                <a:off x="5306" y="9850"/>
                <a:ext cx="212" cy="168"/>
              </a:xfrm>
              <a:prstGeom prst="rect">
                <a:avLst/>
              </a:prstGeom>
              <a:noFill/>
              <a:ln w="6350" cap="rnd">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MTTECH\My Documents\Downloads\images.jpg"/>
          <p:cNvPicPr>
            <a:picLocks noChangeAspect="1" noChangeArrowheads="1"/>
          </p:cNvPicPr>
          <p:nvPr/>
        </p:nvPicPr>
        <p:blipFill>
          <a:blip r:embed="rId2" cstate="print">
            <a:lum bright="70000" contrast="-70000"/>
          </a:blip>
          <a:srcRect/>
          <a:stretch>
            <a:fillRect/>
          </a:stretch>
        </p:blipFill>
        <p:spPr bwMode="auto">
          <a:xfrm>
            <a:off x="2667000" y="1371600"/>
            <a:ext cx="3403600" cy="3956685"/>
          </a:xfrm>
          <a:prstGeom prst="rect">
            <a:avLst/>
          </a:prstGeom>
          <a:noFill/>
          <a:effectLst>
            <a:outerShdw blurRad="50800" dist="50800" dir="5400000" algn="ctr" rotWithShape="0">
              <a:schemeClr val="bg1"/>
            </a:outerShdw>
          </a:effectLst>
        </p:spPr>
      </p:pic>
      <p:sp>
        <p:nvSpPr>
          <p:cNvPr id="3" name="Slide Number Placeholder 2"/>
          <p:cNvSpPr>
            <a:spLocks noGrp="1"/>
          </p:cNvSpPr>
          <p:nvPr>
            <p:ph type="sldNum" sz="quarter" idx="12"/>
          </p:nvPr>
        </p:nvSpPr>
        <p:spPr/>
        <p:txBody>
          <a:bodyPr/>
          <a:lstStyle/>
          <a:p>
            <a:fld id="{E93C00AD-07A2-4E9F-A55E-9624E8909377}" type="slidenum">
              <a:rPr lang="en-US" smtClean="0"/>
              <a:pPr/>
              <a:t>90</a:t>
            </a:fld>
            <a:endParaRPr lang="en-US"/>
          </a:p>
        </p:txBody>
      </p:sp>
      <p:sp>
        <p:nvSpPr>
          <p:cNvPr id="4" name="Title 3"/>
          <p:cNvSpPr>
            <a:spLocks noGrp="1"/>
          </p:cNvSpPr>
          <p:nvPr>
            <p:ph type="title"/>
          </p:nvPr>
        </p:nvSpPr>
        <p:spPr/>
        <p:txBody>
          <a:bodyPr/>
          <a:lstStyle/>
          <a:p>
            <a:endParaRPr lang="en-US" dirty="0">
              <a:latin typeface="Cambria Math" pitchFamily="18" charset="0"/>
              <a:ea typeface="Cambria Math" pitchFamily="18" charset="0"/>
            </a:endParaRPr>
          </a:p>
        </p:txBody>
      </p:sp>
      <p:sp>
        <p:nvSpPr>
          <p:cNvPr id="7" name="Action Button: Help 6">
            <a:hlinkClick r:id="" action="ppaction://noaction" highlightClick="1"/>
          </p:cNvPr>
          <p:cNvSpPr/>
          <p:nvPr/>
        </p:nvSpPr>
        <p:spPr>
          <a:xfrm>
            <a:off x="914400" y="990600"/>
            <a:ext cx="7467600" cy="5029200"/>
          </a:xfrm>
          <a:prstGeom prst="actionButtonHel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Stop">
              <a:avLst/>
            </a:prstTxWarp>
          </a:bodyPr>
          <a:lstStyle/>
          <a:p>
            <a:pPr algn="ctr"/>
            <a:r>
              <a:rPr lang="en-US" sz="9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Questions?</a:t>
            </a:r>
          </a:p>
          <a:p>
            <a:pPr algn="ctr"/>
            <a:endParaRPr lang="en-US" sz="6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G_0520.jpg"/>
          <p:cNvPicPr>
            <a:picLocks noGrp="1" noChangeAspect="1"/>
          </p:cNvPicPr>
          <p:nvPr>
            <p:ph idx="1"/>
          </p:nvPr>
        </p:nvPicPr>
        <p:blipFill>
          <a:blip r:embed="rId2" cstate="print"/>
          <a:stretch>
            <a:fillRect/>
          </a:stretch>
        </p:blipFill>
        <p:spPr>
          <a:xfrm>
            <a:off x="0" y="0"/>
            <a:ext cx="9144000" cy="6400800"/>
          </a:xfrm>
          <a:prstGeom prst="rect">
            <a:avLst/>
          </a:prstGeom>
        </p:spPr>
      </p:pic>
      <p:sp>
        <p:nvSpPr>
          <p:cNvPr id="6" name="Slide Number Placeholder 5"/>
          <p:cNvSpPr>
            <a:spLocks noGrp="1"/>
          </p:cNvSpPr>
          <p:nvPr>
            <p:ph type="sldNum" sz="quarter" idx="12"/>
          </p:nvPr>
        </p:nvSpPr>
        <p:spPr/>
        <p:txBody>
          <a:bodyPr/>
          <a:lstStyle/>
          <a:p>
            <a:fld id="{E6F34AC9-0F5E-4238-8C80-736851C0C6A7}" type="slidenum">
              <a:rPr lang="en-US" smtClean="0"/>
              <a:pPr/>
              <a:t>91</a:t>
            </a:fld>
            <a:endParaRPr lang="en-US"/>
          </a:p>
        </p:txBody>
      </p:sp>
      <p:sp>
        <p:nvSpPr>
          <p:cNvPr id="7" name="Rectangle 6"/>
          <p:cNvSpPr/>
          <p:nvPr/>
        </p:nvSpPr>
        <p:spPr>
          <a:xfrm>
            <a:off x="1828800" y="2819400"/>
            <a:ext cx="5181600" cy="707886"/>
          </a:xfrm>
          <a:prstGeom prst="rect">
            <a:avLst/>
          </a:prstGeom>
        </p:spPr>
        <p:txBody>
          <a:bodyPr wrap="square">
            <a:spAutoFit/>
          </a:bodyPr>
          <a:lstStyle/>
          <a:p>
            <a:pPr algn="ctr">
              <a:buNone/>
            </a:pPr>
            <a:r>
              <a:rPr lang="en-US" sz="4000" dirty="0" smtClean="0">
                <a:latin typeface="Bookman Old Style" pitchFamily="18" charset="0"/>
              </a:rPr>
              <a:t>THANK YOU!</a:t>
            </a:r>
            <a:endParaRPr lang="en-US" sz="4000" dirty="0">
              <a:latin typeface="Bookman Old Style" pitchFamily="18" charset="0"/>
            </a:endParaRPr>
          </a:p>
        </p:txBody>
      </p:sp>
      <p:sp>
        <p:nvSpPr>
          <p:cNvPr id="9" name="Rectangle 8"/>
          <p:cNvSpPr/>
          <p:nvPr/>
        </p:nvSpPr>
        <p:spPr>
          <a:xfrm>
            <a:off x="4724400" y="4419600"/>
            <a:ext cx="4419600" cy="1692771"/>
          </a:xfrm>
          <a:prstGeom prst="rect">
            <a:avLst/>
          </a:prstGeom>
        </p:spPr>
        <p:txBody>
          <a:bodyPr wrap="square">
            <a:spAutoFit/>
          </a:bodyPr>
          <a:lstStyle/>
          <a:p>
            <a:pPr lvl="2" algn="just">
              <a:buNone/>
            </a:pPr>
            <a:r>
              <a:rPr lang="en-US" dirty="0" smtClean="0">
                <a:solidFill>
                  <a:srgbClr val="FFFF00"/>
                </a:solidFill>
                <a:latin typeface="Cambria Math" pitchFamily="18" charset="0"/>
                <a:ea typeface="Cambria Math" pitchFamily="18" charset="0"/>
              </a:rPr>
              <a:t>Dr. </a:t>
            </a:r>
            <a:r>
              <a:rPr lang="en-US" dirty="0" err="1" smtClean="0">
                <a:solidFill>
                  <a:srgbClr val="FFFF00"/>
                </a:solidFill>
                <a:latin typeface="Cambria Math" pitchFamily="18" charset="0"/>
                <a:ea typeface="Cambria Math" pitchFamily="18" charset="0"/>
              </a:rPr>
              <a:t>Handun</a:t>
            </a:r>
            <a:r>
              <a:rPr lang="en-US" dirty="0" smtClean="0">
                <a:solidFill>
                  <a:srgbClr val="FFFF00"/>
                </a:solidFill>
                <a:latin typeface="Cambria Math" pitchFamily="18" charset="0"/>
                <a:ea typeface="Cambria Math" pitchFamily="18" charset="0"/>
              </a:rPr>
              <a:t> P. </a:t>
            </a:r>
            <a:r>
              <a:rPr lang="en-US" dirty="0" err="1" smtClean="0">
                <a:solidFill>
                  <a:srgbClr val="FFFF00"/>
                </a:solidFill>
                <a:latin typeface="Cambria Math" pitchFamily="18" charset="0"/>
                <a:ea typeface="Cambria Math" pitchFamily="18" charset="0"/>
              </a:rPr>
              <a:t>Wijewardena</a:t>
            </a:r>
            <a:endParaRPr lang="en-US" dirty="0" smtClean="0">
              <a:solidFill>
                <a:srgbClr val="FFFF00"/>
              </a:solidFill>
              <a:latin typeface="Cambria Math" pitchFamily="18" charset="0"/>
              <a:ea typeface="Cambria Math" pitchFamily="18" charset="0"/>
            </a:endParaRPr>
          </a:p>
          <a:p>
            <a:pPr lvl="2" algn="just">
              <a:buNone/>
            </a:pPr>
            <a:r>
              <a:rPr lang="en-US" sz="1600" dirty="0" smtClean="0">
                <a:solidFill>
                  <a:srgbClr val="FFFF00"/>
                </a:solidFill>
                <a:latin typeface="Cambria Math" pitchFamily="18" charset="0"/>
                <a:ea typeface="Cambria Math" pitchFamily="18" charset="0"/>
              </a:rPr>
              <a:t>MD (USSR), DLM (Colombo)</a:t>
            </a:r>
          </a:p>
          <a:p>
            <a:pPr lvl="2" algn="just">
              <a:buNone/>
            </a:pPr>
            <a:r>
              <a:rPr lang="en-US" sz="1600" dirty="0" smtClean="0">
                <a:solidFill>
                  <a:srgbClr val="FFFF00"/>
                </a:solidFill>
                <a:latin typeface="Cambria Math" pitchFamily="18" charset="0"/>
                <a:ea typeface="Cambria Math" pitchFamily="18" charset="0"/>
              </a:rPr>
              <a:t>MD [Forensic Medicine] (Colombo)</a:t>
            </a:r>
          </a:p>
          <a:p>
            <a:pPr lvl="2" algn="just">
              <a:buNone/>
            </a:pPr>
            <a:r>
              <a:rPr lang="en-US" dirty="0" smtClean="0">
                <a:solidFill>
                  <a:srgbClr val="FFFF00"/>
                </a:solidFill>
                <a:latin typeface="Cambria Math" pitchFamily="18" charset="0"/>
                <a:ea typeface="Cambria Math" pitchFamily="18" charset="0"/>
              </a:rPr>
              <a:t>Consultant JMO</a:t>
            </a:r>
          </a:p>
          <a:p>
            <a:pPr lvl="2" algn="just">
              <a:buNone/>
            </a:pPr>
            <a:r>
              <a:rPr lang="en-US" dirty="0" smtClean="0">
                <a:solidFill>
                  <a:srgbClr val="FFFF00"/>
                </a:solidFill>
                <a:latin typeface="Cambria Math" pitchFamily="18" charset="0"/>
                <a:ea typeface="Cambria Math" pitchFamily="18" charset="0"/>
              </a:rPr>
              <a:t>Teaching Hospital</a:t>
            </a:r>
          </a:p>
          <a:p>
            <a:pPr lvl="2" algn="just">
              <a:buNone/>
            </a:pPr>
            <a:r>
              <a:rPr lang="en-US" dirty="0" err="1" smtClean="0">
                <a:solidFill>
                  <a:srgbClr val="FFFF00"/>
                </a:solidFill>
                <a:latin typeface="Cambria Math" pitchFamily="18" charset="0"/>
                <a:ea typeface="Cambria Math" pitchFamily="18" charset="0"/>
              </a:rPr>
              <a:t>Ragama</a:t>
            </a:r>
            <a:endParaRPr lang="en-US"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2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TotalTime>
  <Words>2560</Words>
  <Application>Microsoft Office PowerPoint</Application>
  <PresentationFormat>On-screen Show (4:3)</PresentationFormat>
  <Paragraphs>725</Paragraphs>
  <Slides>91</Slides>
  <Notes>1</Notes>
  <HiddenSlides>1</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91</vt:i4>
      </vt:variant>
    </vt:vector>
  </HeadingPairs>
  <TitlesOfParts>
    <vt:vector size="94" baseType="lpstr">
      <vt:lpstr>Office Theme</vt:lpstr>
      <vt:lpstr>Document</vt:lpstr>
      <vt:lpstr>Acrobat Document</vt:lpstr>
      <vt:lpstr> Medico-Legal Duties of JMO/MO ML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 WHAT IS A MEDICO-LEGAL CASE? </vt:lpstr>
      <vt:lpstr> A doctor can receive a medico-legal case–  </vt:lpstr>
      <vt:lpstr>Slide 26</vt:lpstr>
      <vt:lpstr>Slide 27</vt:lpstr>
      <vt:lpstr>Slide 28</vt:lpstr>
      <vt:lpstr>Slide 29</vt:lpstr>
      <vt:lpstr>Slide 30</vt:lpstr>
      <vt:lpstr>Slide 31</vt:lpstr>
      <vt:lpstr>Slide 32</vt:lpstr>
      <vt:lpstr>Medico-Legal duties (Any doctor)</vt:lpstr>
      <vt:lpstr>MEDICO-LEGAL CASE</vt:lpstr>
      <vt:lpstr>Medico-Legal Cases  When to Inform  Police &amp; JMO</vt:lpstr>
      <vt:lpstr>Slide 36</vt:lpstr>
      <vt:lpstr> Time limit for registering  a Medico legal case </vt:lpstr>
      <vt:lpstr>Can a doctor refuse to attend MLC ?</vt:lpstr>
      <vt:lpstr>Slide 39</vt:lpstr>
      <vt:lpstr>Informed consent:</vt:lpstr>
      <vt:lpstr>Consent</vt:lpstr>
      <vt:lpstr>Slide 42</vt:lpstr>
      <vt:lpstr>DETAILS OF EXAMINATION</vt:lpstr>
      <vt:lpstr> COLLECTION AND PRESERVATION OF SAMPLES </vt:lpstr>
      <vt:lpstr> </vt:lpstr>
      <vt:lpstr> Death of a person admitted as a medico-legal case  </vt:lpstr>
      <vt:lpstr> BROUGHT IN DEAD PATIENTS  </vt:lpstr>
      <vt:lpstr>In case of a death in ward</vt:lpstr>
      <vt:lpstr>Requesting an Inquest: </vt:lpstr>
      <vt:lpstr>Slide 50</vt:lpstr>
      <vt:lpstr> </vt:lpstr>
      <vt:lpstr> </vt:lpstr>
      <vt:lpstr> </vt:lpstr>
      <vt:lpstr> </vt:lpstr>
      <vt:lpstr> </vt:lpstr>
      <vt:lpstr> </vt:lpstr>
      <vt:lpstr>Admission &amp; discharge of ML cases</vt:lpstr>
      <vt:lpstr>Admission &amp; discharge of ML cases</vt:lpstr>
      <vt:lpstr>LAMA (Leave Against  Medical Advice)</vt:lpstr>
      <vt:lpstr> Allowing the patient to go out and come back to the ward: </vt:lpstr>
      <vt:lpstr>Admission &amp; discharge of ML cases</vt:lpstr>
      <vt:lpstr>Examination of Female patient</vt:lpstr>
      <vt:lpstr>In case of sexual abuse </vt:lpstr>
      <vt:lpstr> CHILD ABUSE/ SUSPECTED VICTIMS OF SEXUAL ASSAULT/ABANDONED CHILDREN  </vt:lpstr>
      <vt:lpstr> </vt:lpstr>
      <vt:lpstr>Slide 66</vt:lpstr>
      <vt:lpstr>Slide 67</vt:lpstr>
      <vt:lpstr>Slide 68</vt:lpstr>
      <vt:lpstr>Slide 69</vt:lpstr>
      <vt:lpstr>Slide 70</vt:lpstr>
      <vt:lpstr>Slide 71</vt:lpstr>
      <vt:lpstr>Slide 72</vt:lpstr>
      <vt:lpstr>Dying declaration </vt:lpstr>
      <vt:lpstr>Dying deposition </vt:lpstr>
      <vt:lpstr> </vt:lpstr>
      <vt:lpstr> </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Medico-Legal duties of Doctors</dc:title>
  <dc:creator>Royal</dc:creator>
  <cp:lastModifiedBy>USER</cp:lastModifiedBy>
  <cp:revision>100</cp:revision>
  <dcterms:created xsi:type="dcterms:W3CDTF">2015-12-22T13:11:18Z</dcterms:created>
  <dcterms:modified xsi:type="dcterms:W3CDTF">2018-01-19T06:18:47Z</dcterms:modified>
</cp:coreProperties>
</file>